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88" r:id="rId7"/>
    <p:sldId id="286" r:id="rId8"/>
    <p:sldId id="289" r:id="rId9"/>
    <p:sldId id="292" r:id="rId10"/>
    <p:sldId id="290" r:id="rId11"/>
    <p:sldId id="291" r:id="rId12"/>
    <p:sldId id="294" r:id="rId13"/>
    <p:sldId id="295" r:id="rId14"/>
    <p:sldId id="296" r:id="rId15"/>
    <p:sldId id="297" r:id="rId16"/>
    <p:sldId id="298" r:id="rId17"/>
    <p:sldId id="323" r:id="rId18"/>
    <p:sldId id="324" r:id="rId19"/>
    <p:sldId id="325" r:id="rId20"/>
    <p:sldId id="326" r:id="rId21"/>
    <p:sldId id="328" r:id="rId22"/>
    <p:sldId id="348" r:id="rId23"/>
    <p:sldId id="362" r:id="rId24"/>
    <p:sldId id="349" r:id="rId25"/>
    <p:sldId id="356" r:id="rId26"/>
    <p:sldId id="355" r:id="rId27"/>
    <p:sldId id="350" r:id="rId28"/>
    <p:sldId id="346" r:id="rId29"/>
    <p:sldId id="369" r:id="rId30"/>
    <p:sldId id="368" r:id="rId31"/>
    <p:sldId id="360" r:id="rId32"/>
    <p:sldId id="365" r:id="rId33"/>
    <p:sldId id="366" r:id="rId34"/>
    <p:sldId id="367" r:id="rId35"/>
    <p:sldId id="361" r:id="rId36"/>
    <p:sldId id="358" r:id="rId37"/>
    <p:sldId id="370" r:id="rId38"/>
    <p:sldId id="363" r:id="rId39"/>
    <p:sldId id="357" r:id="rId40"/>
    <p:sldId id="351" r:id="rId41"/>
    <p:sldId id="352" r:id="rId42"/>
    <p:sldId id="353" r:id="rId43"/>
    <p:sldId id="347" r:id="rId44"/>
    <p:sldId id="344" r:id="rId45"/>
    <p:sldId id="327" r:id="rId46"/>
    <p:sldId id="329" r:id="rId47"/>
    <p:sldId id="330" r:id="rId48"/>
    <p:sldId id="343" r:id="rId49"/>
    <p:sldId id="331" r:id="rId50"/>
    <p:sldId id="335" r:id="rId51"/>
    <p:sldId id="337" r:id="rId52"/>
    <p:sldId id="338" r:id="rId53"/>
    <p:sldId id="339" r:id="rId54"/>
    <p:sldId id="340" r:id="rId55"/>
    <p:sldId id="341" r:id="rId56"/>
    <p:sldId id="274" r:id="rId57"/>
  </p:sldIdLst>
  <p:sldSz cx="9144000" cy="5143500"/>
  <p:notesSz cx="6858000" cy="9144000"/>
  <p:embeddedFontLst>
    <p:embeddedFont>
      <p:font typeface="Montserrat" panose="00000500000000000000"/>
      <p:regular r:id="rId61"/>
    </p:embeddedFont>
    <p:embeddedFont>
      <p:font typeface="Libre Baskerville" panose="02000000000000000000"/>
      <p:regular r:id="rId62"/>
    </p:embeddedFont>
    <p:embeddedFont>
      <p:font typeface="Oswald" panose="00000500000000000000" charset="0"/>
      <p:regular r:id="rId63"/>
      <p:bold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4" Type="http://schemas.openxmlformats.org/officeDocument/2006/relationships/font" Target="fonts/font4.fntdata"/><Relationship Id="rId63" Type="http://schemas.openxmlformats.org/officeDocument/2006/relationships/font" Target="fonts/font3.fntdata"/><Relationship Id="rId62" Type="http://schemas.openxmlformats.org/officeDocument/2006/relationships/font" Target="fonts/font2.fntdata"/><Relationship Id="rId61" Type="http://schemas.openxmlformats.org/officeDocument/2006/relationships/font" Target="fonts/font1.fntdata"/><Relationship Id="rId60" Type="http://schemas.openxmlformats.org/officeDocument/2006/relationships/tableStyles" Target="tableStyles.xml"/><Relationship Id="rId6" Type="http://schemas.openxmlformats.org/officeDocument/2006/relationships/slide" Target="slides/slide3.xml"/><Relationship Id="rId59" Type="http://schemas.openxmlformats.org/officeDocument/2006/relationships/viewProps" Target="viewProps.xml"/><Relationship Id="rId58" Type="http://schemas.openxmlformats.org/officeDocument/2006/relationships/presProps" Target="presProps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Simon\Desktop\&#26032;&#24314;%20XLS%20&#24037;&#20316;&#34920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580842218605204"/>
          <c:y val="0.0988483636024738"/>
          <c:w val="0.938786867000556"/>
          <c:h val="0.834796900680911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6"/>
                </a:gs>
                <a:gs pos="100000">
                  <a:schemeClr val="accent6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0"/>
                  <c:y val="-0.0779655345491049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1000" b="1" i="0" u="none" strike="noStrike" kern="120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0132100396301189"/>
                  <c:y val="-0.102559812615024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1000" b="1" i="0" u="none" strike="noStrike" kern="120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00132100396301188"/>
                  <c:y val="-0.109914050587395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1000" b="1" i="0" u="none" strike="noStrike" kern="120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-0.107077128994479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1000" b="1" i="0" u="none" strike="noStrike" kern="120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0.107077128994479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1000" b="1" i="0" u="none" strike="noStrike" kern="120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"/>
                  <c:y val="-0.106662893625193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1000" b="1" i="0" u="none" strike="noStrike" kern="120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"/>
                  <c:y val="-0.104902124811778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1000" b="1" i="0" u="none" strike="noStrike" kern="120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'[新建 XLS 工作表.xls]Sheet1'!$E$1:$E$7</c:f>
              <c:numCache>
                <c:formatCode>General</c:formatCode>
                <c:ptCount val="7"/>
                <c:pt idx="0">
                  <c:v>5650</c:v>
                </c:pt>
                <c:pt idx="1">
                  <c:v>8450</c:v>
                </c:pt>
                <c:pt idx="2">
                  <c:v>12700</c:v>
                </c:pt>
                <c:pt idx="3">
                  <c:v>19000</c:v>
                </c:pt>
                <c:pt idx="4">
                  <c:v>28550</c:v>
                </c:pt>
                <c:pt idx="5">
                  <c:v>42850</c:v>
                </c:pt>
                <c:pt idx="6">
                  <c:v>64250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1"/>
        <c:overlap val="0"/>
        <c:axId val="964860733"/>
        <c:axId val="201817886"/>
      </c:barChart>
      <c:catAx>
        <c:axId val="964860733"/>
        <c:scaling>
          <c:orientation val="minMax"/>
        </c:scaling>
        <c:delete val="1"/>
        <c:axPos val="b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</a:p>
        </c:txPr>
        <c:crossAx val="201817886"/>
        <c:crosses val="autoZero"/>
        <c:auto val="1"/>
        <c:lblAlgn val="ctr"/>
        <c:lblOffset val="100"/>
        <c:noMultiLvlLbl val="0"/>
      </c:catAx>
      <c:valAx>
        <c:axId val="20181788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96486073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</a:gradFill>
    <a:ln w="9525" cap="flat" cmpd="sng" algn="ctr">
      <a:noFill/>
      <a:round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Shape 248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Shape 185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3428981"/>
            <a:ext cx="9144000" cy="171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" name="Shape 11"/>
          <p:cNvSpPr txBox="1"/>
          <p:nvPr>
            <p:ph type="ctrTitle"/>
          </p:nvPr>
        </p:nvSpPr>
        <p:spPr>
          <a:xfrm>
            <a:off x="1115850" y="0"/>
            <a:ext cx="6912300" cy="3429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Font typeface="Libre Baskerville" panose="02000000000000000000"/>
              <a:buNone/>
              <a:defRPr sz="6000"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Libre Baskerville" panose="02000000000000000000"/>
              <a:buNone/>
              <a:defRPr sz="6000"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Libre Baskerville" panose="02000000000000000000"/>
              <a:buNone/>
              <a:defRPr sz="6000"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Libre Baskerville" panose="02000000000000000000"/>
              <a:buNone/>
              <a:defRPr sz="6000"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Libre Baskerville" panose="02000000000000000000"/>
              <a:buNone/>
              <a:defRPr sz="6000"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Libre Baskerville" panose="02000000000000000000"/>
              <a:buNone/>
              <a:defRPr sz="6000"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Libre Baskerville" panose="02000000000000000000"/>
              <a:buNone/>
              <a:defRPr sz="6000"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Libre Baskerville" panose="02000000000000000000"/>
              <a:buNone/>
              <a:defRPr sz="6000"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Libre Baskerville" panose="02000000000000000000"/>
              <a:buNone/>
              <a:defRPr sz="6000"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Reversed">
  <p:cSld name="BLANK_1">
    <p:bg>
      <p:bgPr>
        <a:solidFill>
          <a:srgbClr val="FFFFFF"/>
        </a:solidFill>
        <a:effectLst/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8A0A36"/>
                </a:solidFill>
              </a:defRPr>
            </a:lvl1pPr>
            <a:lvl2pPr lvl="1" rtl="0">
              <a:buNone/>
              <a:defRPr>
                <a:solidFill>
                  <a:srgbClr val="8A0A36"/>
                </a:solidFill>
              </a:defRPr>
            </a:lvl2pPr>
            <a:lvl3pPr lvl="2" rtl="0">
              <a:buNone/>
              <a:defRPr>
                <a:solidFill>
                  <a:srgbClr val="8A0A36"/>
                </a:solidFill>
              </a:defRPr>
            </a:lvl3pPr>
            <a:lvl4pPr lvl="3" rtl="0">
              <a:buNone/>
              <a:defRPr>
                <a:solidFill>
                  <a:srgbClr val="8A0A36"/>
                </a:solidFill>
              </a:defRPr>
            </a:lvl4pPr>
            <a:lvl5pPr lvl="4" rtl="0">
              <a:buNone/>
              <a:defRPr>
                <a:solidFill>
                  <a:srgbClr val="8A0A36"/>
                </a:solidFill>
              </a:defRPr>
            </a:lvl5pPr>
            <a:lvl6pPr lvl="5" rtl="0">
              <a:buNone/>
              <a:defRPr>
                <a:solidFill>
                  <a:srgbClr val="8A0A36"/>
                </a:solidFill>
              </a:defRPr>
            </a:lvl6pPr>
            <a:lvl7pPr lvl="6" rtl="0">
              <a:buNone/>
              <a:defRPr>
                <a:solidFill>
                  <a:srgbClr val="8A0A36"/>
                </a:solidFill>
              </a:defRPr>
            </a:lvl7pPr>
            <a:lvl8pPr lvl="7" rtl="0">
              <a:buNone/>
              <a:defRPr>
                <a:solidFill>
                  <a:srgbClr val="8A0A36"/>
                </a:solidFill>
              </a:defRPr>
            </a:lvl8pPr>
            <a:lvl9pPr lvl="8" rtl="0">
              <a:buNone/>
              <a:defRPr>
                <a:solidFill>
                  <a:srgbClr val="8A0A36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0" y="6"/>
            <a:ext cx="9144000" cy="171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" name="Shape 14"/>
          <p:cNvSpPr txBox="1"/>
          <p:nvPr>
            <p:ph type="ctrTitle"/>
          </p:nvPr>
        </p:nvSpPr>
        <p:spPr>
          <a:xfrm>
            <a:off x="1640600" y="2040550"/>
            <a:ext cx="5862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Shape 15"/>
          <p:cNvSpPr txBox="1"/>
          <p:nvPr>
            <p:ph type="subTitle" idx="1"/>
          </p:nvPr>
        </p:nvSpPr>
        <p:spPr>
          <a:xfrm>
            <a:off x="1640600" y="3373454"/>
            <a:ext cx="58629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i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i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i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i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i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i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i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i="1"/>
            </a:lvl9pPr>
          </a:lstStyle>
          <a:p/>
        </p:txBody>
      </p:sp>
      <p:sp>
        <p:nvSpPr>
          <p:cNvPr id="16" name="Shape 16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0" y="940950"/>
            <a:ext cx="9144000" cy="3267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" name="Shape 19"/>
          <p:cNvSpPr txBox="1"/>
          <p:nvPr>
            <p:ph type="body" idx="1"/>
          </p:nvPr>
        </p:nvSpPr>
        <p:spPr>
          <a:xfrm>
            <a:off x="1568225" y="2161800"/>
            <a:ext cx="60075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3000"/>
              <a:buChar char="▪"/>
              <a:defRPr sz="3000" i="1">
                <a:solidFill>
                  <a:srgbClr val="434343"/>
                </a:solidFill>
              </a:defRPr>
            </a:lvl1pPr>
            <a:lvl2pPr marL="914400" lvl="1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▫"/>
              <a:defRPr sz="3000" i="1">
                <a:solidFill>
                  <a:srgbClr val="434343"/>
                </a:solidFill>
              </a:defRPr>
            </a:lvl2pPr>
            <a:lvl3pPr marL="1371600" lvl="2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▫"/>
              <a:defRPr sz="3000" i="1">
                <a:solidFill>
                  <a:srgbClr val="434343"/>
                </a:solidFill>
              </a:defRPr>
            </a:lvl3pPr>
            <a:lvl4pPr marL="1828800" lvl="3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▫"/>
              <a:defRPr sz="3000" i="1">
                <a:solidFill>
                  <a:srgbClr val="434343"/>
                </a:solidFill>
              </a:defRPr>
            </a:lvl4pPr>
            <a:lvl5pPr marL="2286000" lvl="4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▫"/>
              <a:defRPr sz="3000" i="1">
                <a:solidFill>
                  <a:srgbClr val="434343"/>
                </a:solidFill>
              </a:defRPr>
            </a:lvl5pPr>
            <a:lvl6pPr marL="2743200" lvl="5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▫"/>
              <a:defRPr sz="3000" i="1">
                <a:solidFill>
                  <a:srgbClr val="434343"/>
                </a:solidFill>
              </a:defRPr>
            </a:lvl6pPr>
            <a:lvl7pPr marL="3200400" lvl="6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▫"/>
              <a:defRPr sz="3000" i="1">
                <a:solidFill>
                  <a:srgbClr val="434343"/>
                </a:solidFill>
              </a:defRPr>
            </a:lvl7pPr>
            <a:lvl8pPr marL="3657600" lvl="7" indent="-41910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▫"/>
              <a:defRPr sz="3000" i="1">
                <a:solidFill>
                  <a:srgbClr val="434343"/>
                </a:solidFill>
              </a:defRPr>
            </a:lvl8pPr>
            <a:lvl9pPr marL="4114800" lvl="8" indent="-41910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▫"/>
              <a:defRPr sz="3000" i="1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0" name="Shape 20"/>
          <p:cNvSpPr txBox="1"/>
          <p:nvPr/>
        </p:nvSpPr>
        <p:spPr>
          <a:xfrm>
            <a:off x="3593400" y="3"/>
            <a:ext cx="19572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“</a:t>
            </a:r>
            <a:endParaRPr sz="9600">
              <a:solidFill>
                <a:srgbClr val="FFFFFF"/>
              </a:solidFill>
              <a:latin typeface="Montserrat" panose="00000500000000000000"/>
              <a:ea typeface="Montserrat" panose="00000500000000000000"/>
              <a:cs typeface="Montserrat" panose="00000500000000000000"/>
              <a:sym typeface="Montserrat" panose="00000500000000000000"/>
            </a:endParaRPr>
          </a:p>
        </p:txBody>
      </p:sp>
      <p:sp>
        <p:nvSpPr>
          <p:cNvPr id="21" name="Shape 21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+ 1 column">
  <p:cSld name="TITLE_AND_BOD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/>
          <p:nvPr>
            <p:ph type="title"/>
          </p:nvPr>
        </p:nvSpPr>
        <p:spPr>
          <a:xfrm>
            <a:off x="1013325" y="0"/>
            <a:ext cx="7117200" cy="71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Shape 24"/>
          <p:cNvSpPr txBox="1"/>
          <p:nvPr>
            <p:ph type="body" idx="1"/>
          </p:nvPr>
        </p:nvSpPr>
        <p:spPr>
          <a:xfrm>
            <a:off x="1013325" y="1508525"/>
            <a:ext cx="7117200" cy="3188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▪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9pPr>
          </a:lstStyle>
          <a:p/>
        </p:txBody>
      </p:sp>
      <p:sp>
        <p:nvSpPr>
          <p:cNvPr id="25" name="Shape 25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26" name="Shape 26"/>
          <p:cNvSpPr/>
          <p:nvPr/>
        </p:nvSpPr>
        <p:spPr>
          <a:xfrm>
            <a:off x="0" y="712350"/>
            <a:ext cx="9144000" cy="65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+ 2 columns">
  <p:cSld name="TITLE_AND_TWO_COLUMN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type="title"/>
          </p:nvPr>
        </p:nvSpPr>
        <p:spPr>
          <a:xfrm>
            <a:off x="1013325" y="0"/>
            <a:ext cx="7117200" cy="71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Shape 29"/>
          <p:cNvSpPr txBox="1"/>
          <p:nvPr>
            <p:ph type="body" idx="1"/>
          </p:nvPr>
        </p:nvSpPr>
        <p:spPr>
          <a:xfrm>
            <a:off x="457200" y="1538675"/>
            <a:ext cx="3994500" cy="3158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9pPr>
          </a:lstStyle>
          <a:p/>
        </p:txBody>
      </p:sp>
      <p:sp>
        <p:nvSpPr>
          <p:cNvPr id="30" name="Shape 30"/>
          <p:cNvSpPr txBox="1"/>
          <p:nvPr>
            <p:ph type="body" idx="2"/>
          </p:nvPr>
        </p:nvSpPr>
        <p:spPr>
          <a:xfrm>
            <a:off x="4692275" y="1538675"/>
            <a:ext cx="3994500" cy="3158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9pPr>
          </a:lstStyle>
          <a:p/>
        </p:txBody>
      </p:sp>
      <p:sp>
        <p:nvSpPr>
          <p:cNvPr id="31" name="Shape 31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32" name="Shape 32"/>
          <p:cNvSpPr/>
          <p:nvPr/>
        </p:nvSpPr>
        <p:spPr>
          <a:xfrm>
            <a:off x="0" y="712350"/>
            <a:ext cx="9144000" cy="65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title"/>
          </p:nvPr>
        </p:nvSpPr>
        <p:spPr>
          <a:xfrm>
            <a:off x="1013325" y="0"/>
            <a:ext cx="7117200" cy="71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Shape 35"/>
          <p:cNvSpPr txBox="1"/>
          <p:nvPr>
            <p:ph type="body" idx="1"/>
          </p:nvPr>
        </p:nvSpPr>
        <p:spPr>
          <a:xfrm>
            <a:off x="457200" y="1544700"/>
            <a:ext cx="2631900" cy="3152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9pPr>
          </a:lstStyle>
          <a:p/>
        </p:txBody>
      </p:sp>
      <p:sp>
        <p:nvSpPr>
          <p:cNvPr id="36" name="Shape 36"/>
          <p:cNvSpPr txBox="1"/>
          <p:nvPr>
            <p:ph type="body" idx="2"/>
          </p:nvPr>
        </p:nvSpPr>
        <p:spPr>
          <a:xfrm>
            <a:off x="3223963" y="1544700"/>
            <a:ext cx="2631900" cy="3152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9pPr>
          </a:lstStyle>
          <a:p/>
        </p:txBody>
      </p:sp>
      <p:sp>
        <p:nvSpPr>
          <p:cNvPr id="37" name="Shape 37"/>
          <p:cNvSpPr txBox="1"/>
          <p:nvPr>
            <p:ph type="body" idx="3"/>
          </p:nvPr>
        </p:nvSpPr>
        <p:spPr>
          <a:xfrm>
            <a:off x="5990725" y="1544700"/>
            <a:ext cx="2631900" cy="3152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9pPr>
          </a:lstStyle>
          <a:p/>
        </p:txBody>
      </p:sp>
      <p:sp>
        <p:nvSpPr>
          <p:cNvPr id="38" name="Shape 38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39" name="Shape 39"/>
          <p:cNvSpPr/>
          <p:nvPr/>
        </p:nvSpPr>
        <p:spPr>
          <a:xfrm>
            <a:off x="0" y="712350"/>
            <a:ext cx="9144000" cy="65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type="title"/>
          </p:nvPr>
        </p:nvSpPr>
        <p:spPr>
          <a:xfrm>
            <a:off x="1013325" y="0"/>
            <a:ext cx="7117200" cy="71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Shape 42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43" name="Shape 43"/>
          <p:cNvSpPr/>
          <p:nvPr/>
        </p:nvSpPr>
        <p:spPr>
          <a:xfrm>
            <a:off x="0" y="712350"/>
            <a:ext cx="9144000" cy="65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400"/>
              <a:buNone/>
              <a:defRPr sz="1400" i="1"/>
            </a:lvl1pPr>
          </a:lstStyle>
          <a:p/>
        </p:txBody>
      </p:sp>
      <p:sp>
        <p:nvSpPr>
          <p:cNvPr id="46" name="Shape 46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47" name="Shape 47"/>
          <p:cNvSpPr/>
          <p:nvPr/>
        </p:nvSpPr>
        <p:spPr>
          <a:xfrm>
            <a:off x="0" y="3968825"/>
            <a:ext cx="9144000" cy="35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Reverse">
  <p:cSld name="CAPTION_ONLY_1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 rot="10800000" flipH="1">
            <a:off x="0" y="4318800"/>
            <a:ext cx="9144000" cy="82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" name="Shape 50"/>
          <p:cNvSpPr/>
          <p:nvPr/>
        </p:nvSpPr>
        <p:spPr>
          <a:xfrm rot="10800000" flipH="1">
            <a:off x="0" y="125"/>
            <a:ext cx="9144000" cy="396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1" name="Shape 51"/>
          <p:cNvSpPr txBox="1"/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28600" algn="ctr" rtl="0">
              <a:spcBef>
                <a:spcPts val="36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 i="1">
                <a:solidFill>
                  <a:srgbClr val="434343"/>
                </a:solidFill>
              </a:defRPr>
            </a:lvl1pPr>
          </a:lstStyle>
          <a:p/>
        </p:txBody>
      </p:sp>
      <p:sp>
        <p:nvSpPr>
          <p:cNvPr id="52" name="Shape 52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8A0A36"/>
                </a:solidFill>
              </a:defRPr>
            </a:lvl1pPr>
            <a:lvl2pPr lvl="1" rtl="0">
              <a:buNone/>
              <a:defRPr>
                <a:solidFill>
                  <a:srgbClr val="8A0A36"/>
                </a:solidFill>
              </a:defRPr>
            </a:lvl2pPr>
            <a:lvl3pPr lvl="2" rtl="0">
              <a:buNone/>
              <a:defRPr>
                <a:solidFill>
                  <a:srgbClr val="8A0A36"/>
                </a:solidFill>
              </a:defRPr>
            </a:lvl3pPr>
            <a:lvl4pPr lvl="3" rtl="0">
              <a:buNone/>
              <a:defRPr>
                <a:solidFill>
                  <a:srgbClr val="8A0A36"/>
                </a:solidFill>
              </a:defRPr>
            </a:lvl4pPr>
            <a:lvl5pPr lvl="4" rtl="0">
              <a:buNone/>
              <a:defRPr>
                <a:solidFill>
                  <a:srgbClr val="8A0A36"/>
                </a:solidFill>
              </a:defRPr>
            </a:lvl5pPr>
            <a:lvl6pPr lvl="5" rtl="0">
              <a:buNone/>
              <a:defRPr>
                <a:solidFill>
                  <a:srgbClr val="8A0A36"/>
                </a:solidFill>
              </a:defRPr>
            </a:lvl6pPr>
            <a:lvl7pPr lvl="6" rtl="0">
              <a:buNone/>
              <a:defRPr>
                <a:solidFill>
                  <a:srgbClr val="8A0A36"/>
                </a:solidFill>
              </a:defRPr>
            </a:lvl7pPr>
            <a:lvl8pPr lvl="7" rtl="0">
              <a:buNone/>
              <a:defRPr>
                <a:solidFill>
                  <a:srgbClr val="8A0A36"/>
                </a:solidFill>
              </a:defRPr>
            </a:lvl8pPr>
            <a:lvl9pPr lvl="8" rtl="0">
              <a:buNone/>
              <a:defRPr>
                <a:solidFill>
                  <a:srgbClr val="8A0A36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0A36"/>
        </a:solid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1013325" y="0"/>
            <a:ext cx="7117200" cy="7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/>
        </p:txBody>
      </p:sp>
      <p:sp>
        <p:nvSpPr>
          <p:cNvPr id="7" name="Shape 7"/>
          <p:cNvSpPr txBox="1"/>
          <p:nvPr>
            <p:ph type="body" idx="1"/>
          </p:nvPr>
        </p:nvSpPr>
        <p:spPr>
          <a:xfrm>
            <a:off x="1013325" y="1737125"/>
            <a:ext cx="7117200" cy="31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▪"/>
              <a:defRPr sz="2400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9pPr>
          </a:lstStyle>
          <a:p/>
        </p:txBody>
      </p:sp>
      <p:sp>
        <p:nvSpPr>
          <p:cNvPr id="8" name="Shape 8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200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lvl="1" algn="ctr">
              <a:buNone/>
              <a:defRPr sz="1200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lvl="2" algn="ctr">
              <a:buNone/>
              <a:defRPr sz="1200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lvl="3" algn="ctr">
              <a:buNone/>
              <a:defRPr sz="1200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lvl="4" algn="ctr">
              <a:buNone/>
              <a:defRPr sz="1200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lvl="5" algn="ctr">
              <a:buNone/>
              <a:defRPr sz="1200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lvl="6" algn="ctr">
              <a:buNone/>
              <a:defRPr sz="1200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lvl="7" algn="ctr">
              <a:buNone/>
              <a:defRPr sz="1200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lvl="8" algn="ctr">
              <a:buNone/>
              <a:defRPr sz="1200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3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13.jpe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44.jpeg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49.jpeg"/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5.xml"/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66.jpeg"/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6.xml"/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69.jpeg"/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3.png"/><Relationship Id="rId1" Type="http://schemas.openxmlformats.org/officeDocument/2006/relationships/chart" Target="../charts/chart1.xml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1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2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3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4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5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6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7.xml"/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92.jpeg"/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8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9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0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1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2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3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4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.png"/><Relationship Id="rId1" Type="http://schemas.openxmlformats.org/officeDocument/2006/relationships/image" Target="../media/image10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7.jpe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type="ctrTitle"/>
          </p:nvPr>
        </p:nvSpPr>
        <p:spPr>
          <a:xfrm>
            <a:off x="1569085" y="2594610"/>
            <a:ext cx="5862955" cy="82042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400">
                <a:latin typeface="Oswald" panose="00000500000000000000" charset="0"/>
                <a:cs typeface="Oswald" panose="00000500000000000000" charset="0"/>
              </a:rPr>
              <a:t>THINKVERT TECHNOLOGY LIMITED</a:t>
            </a:r>
            <a:endParaRPr lang="en-US" altLang="en-GB" sz="3400">
              <a:latin typeface="Oswald" panose="00000500000000000000" charset="0"/>
              <a:cs typeface="Oswald" panose="00000500000000000000" charset="0"/>
            </a:endParaRPr>
          </a:p>
        </p:txBody>
      </p:sp>
      <p:pic>
        <p:nvPicPr>
          <p:cNvPr id="1" name="图片 0" descr="Thinkvert logo 透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4315" y="193040"/>
            <a:ext cx="1406525" cy="334010"/>
          </a:xfrm>
          <a:prstGeom prst="rect">
            <a:avLst/>
          </a:prstGeom>
        </p:spPr>
      </p:pic>
      <p:sp>
        <p:nvSpPr>
          <p:cNvPr id="3" name="Shape 61"/>
          <p:cNvSpPr txBox="1"/>
          <p:nvPr/>
        </p:nvSpPr>
        <p:spPr>
          <a:xfrm>
            <a:off x="1569085" y="3319780"/>
            <a:ext cx="5862955" cy="75819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850" b="1">
                <a:solidFill>
                  <a:schemeClr val="bg1"/>
                </a:solidFill>
                <a:latin typeface="+mn-lt"/>
                <a:cs typeface="+mn-lt"/>
              </a:rPr>
              <a:t>Company Presentation</a:t>
            </a:r>
            <a:endParaRPr lang="en-US" altLang="en-GB" sz="3850" b="1">
              <a:solidFill>
                <a:schemeClr val="bg1"/>
              </a:solidFill>
              <a:latin typeface="+mn-lt"/>
              <a:cs typeface="+mn-lt"/>
            </a:endParaRPr>
          </a:p>
        </p:txBody>
      </p:sp>
      <p:sp>
        <p:nvSpPr>
          <p:cNvPr id="2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bg1">
                    <a:lumMod val="50000"/>
                  </a:schemeClr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bg1">
                  <a:lumMod val="50000"/>
                </a:schemeClr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IMG_20150618_08073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633210" y="1173480"/>
            <a:ext cx="2312035" cy="2999105"/>
          </a:xfrm>
          <a:prstGeom prst="rect">
            <a:avLst/>
          </a:prstGeom>
        </p:spPr>
      </p:pic>
      <p:sp>
        <p:nvSpPr>
          <p:cNvPr id="130" name="Shape 130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8A0A36"/>
                </a:solidFill>
              </a:rPr>
            </a:fld>
            <a:endParaRPr>
              <a:solidFill>
                <a:srgbClr val="8A0A36"/>
              </a:solidFill>
            </a:endParaRPr>
          </a:p>
        </p:txBody>
      </p:sp>
      <p:pic>
        <p:nvPicPr>
          <p:cNvPr id="2" name="图片 1" descr="2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310" y="1173480"/>
            <a:ext cx="1685925" cy="2998470"/>
          </a:xfrm>
          <a:prstGeom prst="rect">
            <a:avLst/>
          </a:prstGeom>
        </p:spPr>
      </p:pic>
      <p:pic>
        <p:nvPicPr>
          <p:cNvPr id="3" name="图片 2" descr="1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990" y="1172845"/>
            <a:ext cx="1689100" cy="2999105"/>
          </a:xfrm>
          <a:prstGeom prst="rect">
            <a:avLst/>
          </a:prstGeom>
        </p:spPr>
      </p:pic>
      <p:pic>
        <p:nvPicPr>
          <p:cNvPr id="6" name="图片 5" descr="Thinkvert logo 红色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196850"/>
            <a:ext cx="1394460" cy="332105"/>
          </a:xfrm>
          <a:prstGeom prst="rect">
            <a:avLst/>
          </a:prstGeom>
        </p:spPr>
      </p:pic>
      <p:sp>
        <p:nvSpPr>
          <p:cNvPr id="7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1592580" y="-17145"/>
            <a:ext cx="5862955" cy="752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APPLICATION</a:t>
            </a:r>
            <a:endParaRPr lang="en-US" altLang="en-GB" sz="32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000" y="1071880"/>
            <a:ext cx="31921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accent6"/>
                </a:solidFill>
              </a:rPr>
              <a:t>Dredging Vessel</a:t>
            </a:r>
            <a:endParaRPr lang="en-US" altLang="zh-CN" sz="2000" b="1">
              <a:solidFill>
                <a:schemeClr val="accent6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54000" y="1681480"/>
            <a:ext cx="28359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6"/>
                </a:solidFill>
              </a:rPr>
              <a:t>Reasonable structure design and circuit layout.</a:t>
            </a:r>
            <a:endParaRPr lang="en-US" altLang="zh-CN" sz="1200">
              <a:solidFill>
                <a:schemeClr val="accent6"/>
              </a:solidFill>
            </a:endParaRPr>
          </a:p>
          <a:p>
            <a:endParaRPr lang="en-US" altLang="zh-CN" sz="1200">
              <a:solidFill>
                <a:schemeClr val="accent6"/>
              </a:solidFill>
            </a:endParaRPr>
          </a:p>
          <a:p>
            <a:r>
              <a:rPr lang="en-US" altLang="zh-CN" sz="1200">
                <a:solidFill>
                  <a:schemeClr val="accent6"/>
                </a:solidFill>
              </a:rPr>
              <a:t>Special conformal coating. It could operate stably in wet, salt and fog environment.</a:t>
            </a:r>
            <a:endParaRPr lang="en-US" altLang="zh-CN" sz="120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8A0A36"/>
                </a:solidFill>
              </a:rPr>
            </a:fld>
            <a:endParaRPr>
              <a:solidFill>
                <a:srgbClr val="8A0A36"/>
              </a:solidFill>
            </a:endParaRPr>
          </a:p>
        </p:txBody>
      </p:sp>
      <p:pic>
        <p:nvPicPr>
          <p:cNvPr id="6" name="图片 5" descr="Thinkvert logo 红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196850"/>
            <a:ext cx="1394460" cy="332105"/>
          </a:xfrm>
          <a:prstGeom prst="rect">
            <a:avLst/>
          </a:prstGeom>
        </p:spPr>
      </p:pic>
      <p:sp>
        <p:nvSpPr>
          <p:cNvPr id="7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1592580" y="-17145"/>
            <a:ext cx="5862955" cy="752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APPLICATION</a:t>
            </a:r>
            <a:endParaRPr lang="en-US" altLang="en-GB" sz="32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000" y="1071880"/>
            <a:ext cx="31921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accent6"/>
                </a:solidFill>
              </a:rPr>
              <a:t>CNC</a:t>
            </a:r>
            <a:endParaRPr lang="en-US" altLang="zh-CN" sz="2000" b="1">
              <a:solidFill>
                <a:schemeClr val="accent6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54000" y="1681480"/>
            <a:ext cx="153606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6"/>
                </a:solidFill>
              </a:rPr>
              <a:t>Standard up to 3200HZ</a:t>
            </a:r>
            <a:endParaRPr lang="en-US" altLang="zh-CN" sz="1200">
              <a:solidFill>
                <a:schemeClr val="accent6"/>
              </a:solidFill>
            </a:endParaRPr>
          </a:p>
          <a:p>
            <a:endParaRPr lang="en-US" altLang="zh-CN" sz="1200">
              <a:solidFill>
                <a:schemeClr val="accent6"/>
              </a:solidFill>
            </a:endParaRPr>
          </a:p>
          <a:p>
            <a:r>
              <a:rPr lang="en-US" altLang="zh-CN" sz="1200">
                <a:solidFill>
                  <a:schemeClr val="accent6"/>
                </a:solidFill>
              </a:rPr>
              <a:t>High accuracy</a:t>
            </a:r>
            <a:endParaRPr lang="en-US" altLang="zh-CN" sz="1200">
              <a:solidFill>
                <a:schemeClr val="accent6"/>
              </a:solidFill>
            </a:endParaRPr>
          </a:p>
          <a:p>
            <a:endParaRPr lang="en-US" altLang="zh-CN" sz="1200">
              <a:solidFill>
                <a:schemeClr val="accent6"/>
              </a:solidFill>
            </a:endParaRPr>
          </a:p>
          <a:p>
            <a:r>
              <a:rPr lang="en-US" altLang="zh-CN" sz="1200">
                <a:solidFill>
                  <a:schemeClr val="accent6"/>
                </a:solidFill>
              </a:rPr>
              <a:t>High torque in low frequency</a:t>
            </a:r>
            <a:endParaRPr lang="en-US" altLang="zh-CN" sz="1200">
              <a:solidFill>
                <a:schemeClr val="accent6"/>
              </a:solidFill>
            </a:endParaRPr>
          </a:p>
        </p:txBody>
      </p:sp>
      <p:pic>
        <p:nvPicPr>
          <p:cNvPr id="1" name="图片 0" descr="3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695" y="1140460"/>
            <a:ext cx="2428240" cy="2957195"/>
          </a:xfrm>
          <a:prstGeom prst="rect">
            <a:avLst/>
          </a:prstGeom>
        </p:spPr>
      </p:pic>
      <p:pic>
        <p:nvPicPr>
          <p:cNvPr id="9" name="图片 8" descr="444"/>
          <p:cNvPicPr>
            <a:picLocks noChangeAspect="1"/>
          </p:cNvPicPr>
          <p:nvPr/>
        </p:nvPicPr>
        <p:blipFill>
          <a:blip r:embed="rId3"/>
          <a:srcRect b="-391"/>
          <a:stretch>
            <a:fillRect/>
          </a:stretch>
        </p:blipFill>
        <p:spPr>
          <a:xfrm>
            <a:off x="6657340" y="1140460"/>
            <a:ext cx="2388870" cy="2983230"/>
          </a:xfrm>
          <a:prstGeom prst="rect">
            <a:avLst/>
          </a:prstGeom>
        </p:spPr>
      </p:pic>
      <p:pic>
        <p:nvPicPr>
          <p:cNvPr id="2" name="图片 1" descr="mmexport15440069020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015" y="1140460"/>
            <a:ext cx="2216150" cy="295656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8A0A36"/>
                </a:solidFill>
              </a:rPr>
            </a:fld>
            <a:endParaRPr>
              <a:solidFill>
                <a:srgbClr val="8A0A36"/>
              </a:solidFill>
            </a:endParaRPr>
          </a:p>
        </p:txBody>
      </p:sp>
      <p:pic>
        <p:nvPicPr>
          <p:cNvPr id="6" name="图片 5" descr="Thinkvert logo 红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196850"/>
            <a:ext cx="1394460" cy="332105"/>
          </a:xfrm>
          <a:prstGeom prst="rect">
            <a:avLst/>
          </a:prstGeom>
        </p:spPr>
      </p:pic>
      <p:sp>
        <p:nvSpPr>
          <p:cNvPr id="7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1592580" y="-17145"/>
            <a:ext cx="5862955" cy="752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APPLICATION</a:t>
            </a:r>
            <a:endParaRPr lang="en-US" altLang="en-GB" sz="32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000" y="1071880"/>
            <a:ext cx="31921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accent6"/>
                </a:solidFill>
              </a:rPr>
              <a:t>Extruder</a:t>
            </a:r>
            <a:endParaRPr lang="en-US" altLang="zh-CN" sz="2000" b="1">
              <a:solidFill>
                <a:schemeClr val="accent6"/>
              </a:solidFill>
            </a:endParaRPr>
          </a:p>
        </p:txBody>
      </p:sp>
      <p:pic>
        <p:nvPicPr>
          <p:cNvPr id="3" name="图片 2" descr="6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860" y="1135380"/>
            <a:ext cx="3175000" cy="2381250"/>
          </a:xfrm>
          <a:prstGeom prst="rect">
            <a:avLst/>
          </a:prstGeom>
        </p:spPr>
      </p:pic>
      <p:sp>
        <p:nvSpPr>
          <p:cNvPr id="1" name="文本框 0"/>
          <p:cNvSpPr txBox="1"/>
          <p:nvPr/>
        </p:nvSpPr>
        <p:spPr>
          <a:xfrm>
            <a:off x="254000" y="1681480"/>
            <a:ext cx="28359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6"/>
                </a:solidFill>
              </a:rPr>
              <a:t>High torque in low frequency.</a:t>
            </a:r>
            <a:endParaRPr lang="en-US" altLang="zh-CN" sz="1200">
              <a:solidFill>
                <a:schemeClr val="accent6"/>
              </a:solidFill>
            </a:endParaRPr>
          </a:p>
          <a:p>
            <a:endParaRPr lang="en-US" altLang="zh-CN" sz="1200">
              <a:solidFill>
                <a:schemeClr val="accent6"/>
              </a:solidFill>
            </a:endParaRPr>
          </a:p>
          <a:p>
            <a:r>
              <a:rPr lang="en-US" altLang="zh-CN" sz="1200">
                <a:solidFill>
                  <a:schemeClr val="accent6"/>
                </a:solidFill>
              </a:rPr>
              <a:t>Compact design, save installation space.</a:t>
            </a:r>
            <a:endParaRPr lang="en-US" altLang="zh-CN" sz="1200">
              <a:solidFill>
                <a:schemeClr val="accent6"/>
              </a:solidFill>
            </a:endParaRPr>
          </a:p>
        </p:txBody>
      </p:sp>
      <p:pic>
        <p:nvPicPr>
          <p:cNvPr id="4" name="图片 3" descr="mmexport15438579188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50" y="2110105"/>
            <a:ext cx="3165475" cy="238188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8A0A36"/>
                </a:solidFill>
              </a:rPr>
            </a:fld>
            <a:endParaRPr>
              <a:solidFill>
                <a:srgbClr val="8A0A36"/>
              </a:solidFill>
            </a:endParaRPr>
          </a:p>
        </p:txBody>
      </p:sp>
      <p:pic>
        <p:nvPicPr>
          <p:cNvPr id="6" name="图片 5" descr="Thinkvert logo 红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196850"/>
            <a:ext cx="1394460" cy="332105"/>
          </a:xfrm>
          <a:prstGeom prst="rect">
            <a:avLst/>
          </a:prstGeom>
        </p:spPr>
      </p:pic>
      <p:sp>
        <p:nvSpPr>
          <p:cNvPr id="7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1592580" y="-17145"/>
            <a:ext cx="5862955" cy="752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APPLICATION</a:t>
            </a:r>
            <a:endParaRPr lang="en-US" altLang="en-GB" sz="32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000" y="1071880"/>
            <a:ext cx="31921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accent6"/>
                </a:solidFill>
              </a:rPr>
              <a:t>Fan</a:t>
            </a:r>
            <a:endParaRPr lang="en-US" altLang="zh-CN" sz="2000" b="1">
              <a:solidFill>
                <a:schemeClr val="accent6"/>
              </a:solidFill>
            </a:endParaRPr>
          </a:p>
        </p:txBody>
      </p:sp>
      <p:pic>
        <p:nvPicPr>
          <p:cNvPr id="1" name="图片 0" descr="7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180" y="861060"/>
            <a:ext cx="3084830" cy="3371215"/>
          </a:xfrm>
          <a:prstGeom prst="rect">
            <a:avLst/>
          </a:prstGeom>
        </p:spPr>
      </p:pic>
      <p:pic>
        <p:nvPicPr>
          <p:cNvPr id="4" name="图片 3" descr="9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830" y="1765935"/>
            <a:ext cx="2287905" cy="305117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54000" y="1681480"/>
            <a:ext cx="28359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6"/>
                </a:solidFill>
              </a:rPr>
              <a:t>Perfect flying start, start fast and low current.</a:t>
            </a:r>
            <a:endParaRPr lang="en-US" altLang="zh-CN" sz="120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8A0A36"/>
                </a:solidFill>
              </a:rPr>
            </a:fld>
            <a:endParaRPr>
              <a:solidFill>
                <a:srgbClr val="8A0A36"/>
              </a:solidFill>
            </a:endParaRPr>
          </a:p>
        </p:txBody>
      </p:sp>
      <p:pic>
        <p:nvPicPr>
          <p:cNvPr id="6" name="图片 5" descr="Thinkvert logo 红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196850"/>
            <a:ext cx="1394460" cy="332105"/>
          </a:xfrm>
          <a:prstGeom prst="rect">
            <a:avLst/>
          </a:prstGeom>
        </p:spPr>
      </p:pic>
      <p:sp>
        <p:nvSpPr>
          <p:cNvPr id="7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1592580" y="-17145"/>
            <a:ext cx="5862955" cy="752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APPLICATION</a:t>
            </a:r>
            <a:endParaRPr lang="en-US" altLang="en-GB" sz="32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000" y="1071880"/>
            <a:ext cx="31921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accent6"/>
                </a:solidFill>
              </a:rPr>
              <a:t>High speed punch press</a:t>
            </a:r>
            <a:endParaRPr lang="en-US" altLang="zh-CN" sz="2000" b="1">
              <a:solidFill>
                <a:schemeClr val="accent6"/>
              </a:solidFill>
            </a:endParaRPr>
          </a:p>
        </p:txBody>
      </p:sp>
      <p:pic>
        <p:nvPicPr>
          <p:cNvPr id="2" name="图片 1" descr="1010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490" y="1148715"/>
            <a:ext cx="2287270" cy="3051810"/>
          </a:xfrm>
          <a:prstGeom prst="rect">
            <a:avLst/>
          </a:prstGeom>
        </p:spPr>
      </p:pic>
      <p:pic>
        <p:nvPicPr>
          <p:cNvPr id="3" name="图片 2" descr="1111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295" y="1148715"/>
            <a:ext cx="2292985" cy="3057525"/>
          </a:xfrm>
          <a:prstGeom prst="rect">
            <a:avLst/>
          </a:prstGeom>
        </p:spPr>
      </p:pic>
      <p:sp>
        <p:nvSpPr>
          <p:cNvPr id="1" name="文本框 0"/>
          <p:cNvSpPr txBox="1"/>
          <p:nvPr/>
        </p:nvSpPr>
        <p:spPr>
          <a:xfrm>
            <a:off x="254000" y="1681480"/>
            <a:ext cx="283591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6"/>
                </a:solidFill>
              </a:rPr>
              <a:t>Acceleration/deceleration time is short, high work efficiency.</a:t>
            </a:r>
            <a:endParaRPr lang="en-US" altLang="zh-CN" sz="1200">
              <a:solidFill>
                <a:schemeClr val="accent6"/>
              </a:solidFill>
            </a:endParaRPr>
          </a:p>
          <a:p>
            <a:endParaRPr lang="en-US" altLang="zh-CN" sz="1200">
              <a:solidFill>
                <a:schemeClr val="accent6"/>
              </a:solidFill>
            </a:endParaRPr>
          </a:p>
          <a:p>
            <a:r>
              <a:rPr lang="en-US" altLang="zh-CN" sz="1200">
                <a:solidFill>
                  <a:schemeClr val="accent6"/>
                </a:solidFill>
              </a:rPr>
              <a:t>Flying start, rapid recovery from failure, high work efficiency.</a:t>
            </a:r>
            <a:endParaRPr lang="en-US" altLang="zh-CN" sz="1200">
              <a:solidFill>
                <a:schemeClr val="accent6"/>
              </a:solidFill>
            </a:endParaRPr>
          </a:p>
          <a:p>
            <a:endParaRPr lang="en-US" altLang="zh-CN" sz="1200">
              <a:solidFill>
                <a:schemeClr val="accent6"/>
              </a:solidFill>
            </a:endParaRPr>
          </a:p>
          <a:p>
            <a:r>
              <a:rPr lang="en-US" altLang="zh-CN" sz="1200">
                <a:solidFill>
                  <a:schemeClr val="accent6"/>
                </a:solidFill>
              </a:rPr>
              <a:t>Large torque in low frequency stable output, low rejection rate.</a:t>
            </a:r>
            <a:endParaRPr lang="en-US" altLang="zh-CN" sz="120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8A0A36"/>
                </a:solidFill>
              </a:rPr>
            </a:fld>
            <a:endParaRPr>
              <a:solidFill>
                <a:srgbClr val="8A0A36"/>
              </a:solidFill>
            </a:endParaRPr>
          </a:p>
        </p:txBody>
      </p:sp>
      <p:pic>
        <p:nvPicPr>
          <p:cNvPr id="6" name="图片 5" descr="Thinkvert logo 红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196850"/>
            <a:ext cx="1394460" cy="332105"/>
          </a:xfrm>
          <a:prstGeom prst="rect">
            <a:avLst/>
          </a:prstGeom>
        </p:spPr>
      </p:pic>
      <p:sp>
        <p:nvSpPr>
          <p:cNvPr id="7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1592580" y="-17145"/>
            <a:ext cx="5862955" cy="752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APPLICATION</a:t>
            </a:r>
            <a:endParaRPr lang="en-US" altLang="en-GB" sz="32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000" y="1071880"/>
            <a:ext cx="3587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accent6"/>
                </a:solidFill>
              </a:rPr>
              <a:t>Industrial Washing Machine</a:t>
            </a:r>
            <a:endParaRPr lang="en-US" altLang="zh-CN" sz="2000" b="1">
              <a:solidFill>
                <a:schemeClr val="accent6"/>
              </a:solidFill>
            </a:endParaRPr>
          </a:p>
        </p:txBody>
      </p:sp>
      <p:pic>
        <p:nvPicPr>
          <p:cNvPr id="1" name="图片 0" descr="1212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3990" y="1199515"/>
            <a:ext cx="2058035" cy="2744470"/>
          </a:xfrm>
          <a:prstGeom prst="rect">
            <a:avLst/>
          </a:prstGeom>
        </p:spPr>
      </p:pic>
      <p:pic>
        <p:nvPicPr>
          <p:cNvPr id="4" name="图片 3" descr="图片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735" y="1199515"/>
            <a:ext cx="1545590" cy="27444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54000" y="1681480"/>
            <a:ext cx="283591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6"/>
                </a:solidFill>
              </a:rPr>
              <a:t>No stall during acceleration and deceleration.</a:t>
            </a:r>
            <a:endParaRPr lang="en-US" altLang="zh-CN" sz="1200">
              <a:solidFill>
                <a:schemeClr val="accent6"/>
              </a:solidFill>
            </a:endParaRPr>
          </a:p>
          <a:p>
            <a:endParaRPr lang="en-US" altLang="zh-CN" sz="1200">
              <a:solidFill>
                <a:schemeClr val="accent6"/>
              </a:solidFill>
            </a:endParaRPr>
          </a:p>
          <a:p>
            <a:r>
              <a:rPr lang="en-US" altLang="zh-CN" sz="1200">
                <a:solidFill>
                  <a:schemeClr val="accent6"/>
                </a:solidFill>
              </a:rPr>
              <a:t>When the secondary feeding water is started, the load reaches the maximum value, and the low-frequency torque output meets the requirements.</a:t>
            </a:r>
            <a:endParaRPr lang="en-US" altLang="zh-CN" sz="120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8A0A36"/>
                </a:solidFill>
              </a:rPr>
            </a:fld>
            <a:endParaRPr>
              <a:solidFill>
                <a:srgbClr val="8A0A36"/>
              </a:solidFill>
            </a:endParaRPr>
          </a:p>
        </p:txBody>
      </p:sp>
      <p:pic>
        <p:nvPicPr>
          <p:cNvPr id="6" name="图片 5" descr="Thinkvert logo 红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196850"/>
            <a:ext cx="1394460" cy="332105"/>
          </a:xfrm>
          <a:prstGeom prst="rect">
            <a:avLst/>
          </a:prstGeom>
        </p:spPr>
      </p:pic>
      <p:sp>
        <p:nvSpPr>
          <p:cNvPr id="7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1592580" y="-17145"/>
            <a:ext cx="5862955" cy="752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APPLICATION</a:t>
            </a:r>
            <a:endParaRPr lang="en-US" altLang="en-GB" sz="32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000" y="1071880"/>
            <a:ext cx="3587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accent6"/>
                </a:solidFill>
              </a:rPr>
              <a:t>Stone Cutting Machine</a:t>
            </a:r>
            <a:endParaRPr lang="en-US" altLang="zh-CN" sz="2000" b="1">
              <a:solidFill>
                <a:schemeClr val="accent6"/>
              </a:solidFill>
            </a:endParaRPr>
          </a:p>
        </p:txBody>
      </p:sp>
      <p:pic>
        <p:nvPicPr>
          <p:cNvPr id="5" name="图片 4" descr="mmexport15237261898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115" y="986790"/>
            <a:ext cx="2878455" cy="2159000"/>
          </a:xfrm>
          <a:prstGeom prst="rect">
            <a:avLst/>
          </a:prstGeom>
        </p:spPr>
      </p:pic>
      <p:pic>
        <p:nvPicPr>
          <p:cNvPr id="3" name="图片 2" descr="granite-stone-cutting-machine-1515828953-35772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7960" y="2449195"/>
            <a:ext cx="3021330" cy="19494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54000" y="1681480"/>
            <a:ext cx="28359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6"/>
                </a:solidFill>
              </a:rPr>
              <a:t>Voltage adaption range is wide, suitable different places.</a:t>
            </a:r>
            <a:endParaRPr lang="en-US" altLang="zh-CN" sz="120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8A0A36"/>
                </a:solidFill>
              </a:rPr>
            </a:fld>
            <a:endParaRPr>
              <a:solidFill>
                <a:srgbClr val="8A0A36"/>
              </a:solidFill>
            </a:endParaRPr>
          </a:p>
        </p:txBody>
      </p:sp>
      <p:pic>
        <p:nvPicPr>
          <p:cNvPr id="6" name="图片 5" descr="Thinkvert logo 红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196850"/>
            <a:ext cx="1394460" cy="332105"/>
          </a:xfrm>
          <a:prstGeom prst="rect">
            <a:avLst/>
          </a:prstGeom>
        </p:spPr>
      </p:pic>
      <p:sp>
        <p:nvSpPr>
          <p:cNvPr id="7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1592580" y="-17145"/>
            <a:ext cx="5862955" cy="752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APPLICATION</a:t>
            </a:r>
            <a:endParaRPr lang="en-US" altLang="en-GB" sz="32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000" y="1071880"/>
            <a:ext cx="3587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accent6"/>
                </a:solidFill>
              </a:rPr>
              <a:t>Oil Pumping Unit</a:t>
            </a:r>
            <a:endParaRPr lang="en-US" altLang="zh-CN" sz="2000" b="1">
              <a:solidFill>
                <a:schemeClr val="accent6"/>
              </a:solidFill>
            </a:endParaRPr>
          </a:p>
        </p:txBody>
      </p:sp>
      <p:pic>
        <p:nvPicPr>
          <p:cNvPr id="1" name="图片 4" descr="IMG_0239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7750" y="1140460"/>
            <a:ext cx="1959610" cy="2617470"/>
          </a:xfrm>
          <a:prstGeom prst="rect">
            <a:avLst/>
          </a:prstGeom>
        </p:spPr>
      </p:pic>
      <p:pic>
        <p:nvPicPr>
          <p:cNvPr id="2" name="图片 1" descr="5025382901772041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690" y="1140460"/>
            <a:ext cx="1962150" cy="26174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4000" y="1681480"/>
            <a:ext cx="283591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6"/>
                </a:solidFill>
              </a:rPr>
              <a:t>Oil pumping unit dedicated function no need break resistor.</a:t>
            </a:r>
            <a:endParaRPr lang="en-US" altLang="zh-CN" sz="1200">
              <a:solidFill>
                <a:schemeClr val="accent6"/>
              </a:solidFill>
            </a:endParaRPr>
          </a:p>
          <a:p>
            <a:endParaRPr lang="en-US" altLang="zh-CN" sz="1200">
              <a:solidFill>
                <a:schemeClr val="accent6"/>
              </a:solidFill>
            </a:endParaRPr>
          </a:p>
          <a:p>
            <a:r>
              <a:rPr lang="en-US" altLang="zh-CN" sz="1200">
                <a:solidFill>
                  <a:schemeClr val="accent6"/>
                </a:solidFill>
              </a:rPr>
              <a:t>Easy programming. After enable oil pumping unit dedicated function the rest of programming as same as standard.</a:t>
            </a:r>
            <a:endParaRPr lang="en-US" altLang="zh-CN" sz="120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8A0A36"/>
                </a:solidFill>
              </a:rPr>
            </a:fld>
            <a:endParaRPr>
              <a:solidFill>
                <a:srgbClr val="8A0A36"/>
              </a:solidFill>
            </a:endParaRPr>
          </a:p>
        </p:txBody>
      </p:sp>
      <p:pic>
        <p:nvPicPr>
          <p:cNvPr id="6" name="图片 5" descr="Thinkvert logo 红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196850"/>
            <a:ext cx="1394460" cy="332105"/>
          </a:xfrm>
          <a:prstGeom prst="rect">
            <a:avLst/>
          </a:prstGeom>
        </p:spPr>
      </p:pic>
      <p:sp>
        <p:nvSpPr>
          <p:cNvPr id="7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1592580" y="-17145"/>
            <a:ext cx="5862955" cy="752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APPLICATION</a:t>
            </a:r>
            <a:endParaRPr lang="en-US" altLang="en-GB" sz="32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000" y="1071880"/>
            <a:ext cx="3587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accent6"/>
                </a:solidFill>
              </a:rPr>
              <a:t>Ball Mill</a:t>
            </a:r>
            <a:endParaRPr lang="en-US" altLang="zh-CN" sz="2000" b="1">
              <a:solidFill>
                <a:schemeClr val="accent6"/>
              </a:solidFill>
            </a:endParaRPr>
          </a:p>
        </p:txBody>
      </p:sp>
      <p:pic>
        <p:nvPicPr>
          <p:cNvPr id="9" name="图片 8" descr="图片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310" y="1120140"/>
            <a:ext cx="3233420" cy="2425065"/>
          </a:xfrm>
          <a:prstGeom prst="rect">
            <a:avLst/>
          </a:prstGeom>
        </p:spPr>
      </p:pic>
      <p:pic>
        <p:nvPicPr>
          <p:cNvPr id="4" name="图片 3" descr="图片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625" y="1812925"/>
            <a:ext cx="2206625" cy="29368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54000" y="1681480"/>
            <a:ext cx="28359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6"/>
                </a:solidFill>
                <a:sym typeface="+mn-ea"/>
              </a:rPr>
              <a:t> Perfect flying start, start fast and low current.</a:t>
            </a:r>
            <a:endParaRPr lang="en-US" altLang="zh-CN" sz="120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" name="图片 0" descr="IMG_1337"/>
          <p:cNvPicPr>
            <a:picLocks noChangeAspect="1"/>
          </p:cNvPicPr>
          <p:nvPr/>
        </p:nvPicPr>
        <p:blipFill>
          <a:blip r:embed="rId1"/>
          <a:srcRect l="41254"/>
          <a:stretch>
            <a:fillRect/>
          </a:stretch>
        </p:blipFill>
        <p:spPr>
          <a:xfrm>
            <a:off x="5689600" y="1071880"/>
            <a:ext cx="2264410" cy="2891790"/>
          </a:xfrm>
          <a:prstGeom prst="rect">
            <a:avLst/>
          </a:prstGeom>
        </p:spPr>
      </p:pic>
      <p:sp>
        <p:nvSpPr>
          <p:cNvPr id="130" name="Shape 130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8A0A36"/>
                </a:solidFill>
              </a:rPr>
            </a:fld>
            <a:endParaRPr>
              <a:solidFill>
                <a:srgbClr val="8A0A36"/>
              </a:solidFill>
            </a:endParaRPr>
          </a:p>
        </p:txBody>
      </p:sp>
      <p:pic>
        <p:nvPicPr>
          <p:cNvPr id="6" name="图片 5" descr="Thinkvert logo 红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96850"/>
            <a:ext cx="1394460" cy="332105"/>
          </a:xfrm>
          <a:prstGeom prst="rect">
            <a:avLst/>
          </a:prstGeom>
        </p:spPr>
      </p:pic>
      <p:sp>
        <p:nvSpPr>
          <p:cNvPr id="7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1592580" y="-17145"/>
            <a:ext cx="5862955" cy="752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APPLICATION</a:t>
            </a:r>
            <a:endParaRPr lang="en-US" altLang="en-GB" sz="32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000" y="1071880"/>
            <a:ext cx="3587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accent6"/>
                </a:solidFill>
              </a:rPr>
              <a:t>Crane</a:t>
            </a:r>
            <a:endParaRPr lang="en-US" altLang="zh-CN" sz="2000" b="1">
              <a:solidFill>
                <a:schemeClr val="accent6"/>
              </a:solidFill>
            </a:endParaRPr>
          </a:p>
        </p:txBody>
      </p:sp>
      <p:pic>
        <p:nvPicPr>
          <p:cNvPr id="2" name="图片 1" descr="图片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9795" y="1071880"/>
            <a:ext cx="2167890" cy="28917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4000" y="1681480"/>
            <a:ext cx="283591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6"/>
                </a:solidFill>
              </a:rPr>
              <a:t>Large torque in low frequency, 1HZ enable the braking</a:t>
            </a:r>
            <a:endParaRPr lang="en-US" altLang="zh-CN" sz="1200">
              <a:solidFill>
                <a:schemeClr val="accent6"/>
              </a:solidFill>
            </a:endParaRPr>
          </a:p>
          <a:p>
            <a:endParaRPr lang="en-US" altLang="zh-CN" sz="1200">
              <a:solidFill>
                <a:schemeClr val="accent6"/>
              </a:solidFill>
            </a:endParaRPr>
          </a:p>
          <a:p>
            <a:r>
              <a:rPr lang="en-US" altLang="zh-CN" sz="1200">
                <a:solidFill>
                  <a:schemeClr val="accent6"/>
                </a:solidFill>
              </a:rPr>
              <a:t>Multi logical check, ensure disable braking won't slide hook.</a:t>
            </a:r>
            <a:endParaRPr lang="en-US" altLang="zh-CN" sz="1200">
              <a:solidFill>
                <a:schemeClr val="accent6"/>
              </a:solidFill>
            </a:endParaRPr>
          </a:p>
          <a:p>
            <a:endParaRPr lang="en-US" altLang="zh-CN" sz="1200">
              <a:solidFill>
                <a:schemeClr val="accent6"/>
              </a:solidFill>
            </a:endParaRPr>
          </a:p>
          <a:p>
            <a:r>
              <a:rPr lang="en-US" altLang="zh-CN" sz="1200">
                <a:solidFill>
                  <a:schemeClr val="accent6"/>
                </a:solidFill>
              </a:rPr>
              <a:t>≤22kw standard built-in braking resistor,  ≥30kw~≤110kw built-in braking resistor optional.</a:t>
            </a:r>
            <a:endParaRPr lang="en-US" altLang="zh-CN" sz="120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61" name="Shape 61"/>
          <p:cNvSpPr txBox="1"/>
          <p:nvPr>
            <p:ph type="ctrTitle"/>
          </p:nvPr>
        </p:nvSpPr>
        <p:spPr>
          <a:xfrm>
            <a:off x="1592580" y="-17145"/>
            <a:ext cx="5862955" cy="752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latin typeface="Oswald" panose="00000500000000000000" charset="0"/>
                <a:cs typeface="Oswald" panose="00000500000000000000" charset="0"/>
              </a:rPr>
              <a:t>ABOUT US</a:t>
            </a:r>
            <a:endParaRPr lang="en-US" altLang="en-GB" sz="3200">
              <a:latin typeface="Oswald" panose="00000500000000000000" charset="0"/>
              <a:cs typeface="Oswald" panose="00000500000000000000" charset="0"/>
            </a:endParaRPr>
          </a:p>
        </p:txBody>
      </p:sp>
      <p:pic>
        <p:nvPicPr>
          <p:cNvPr id="2" name="图片 1" descr="Thinkvert logo 透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7965" y="880110"/>
            <a:ext cx="1406525" cy="334010"/>
          </a:xfrm>
          <a:prstGeom prst="rect">
            <a:avLst/>
          </a:prstGeom>
        </p:spPr>
      </p:pic>
      <p:sp>
        <p:nvSpPr>
          <p:cNvPr id="3" name="Shape 61"/>
          <p:cNvSpPr txBox="1"/>
          <p:nvPr/>
        </p:nvSpPr>
        <p:spPr>
          <a:xfrm>
            <a:off x="7391400" y="93408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bg1">
                    <a:lumMod val="50000"/>
                  </a:schemeClr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bg1">
                  <a:lumMod val="50000"/>
                </a:schemeClr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82" name="Shape 82"/>
          <p:cNvSpPr txBox="1"/>
          <p:nvPr>
            <p:ph type="subTitle" idx="4294967295"/>
          </p:nvPr>
        </p:nvSpPr>
        <p:spPr>
          <a:xfrm>
            <a:off x="424180" y="1638935"/>
            <a:ext cx="8423910" cy="31108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200" b="1">
                <a:latin typeface="+mn-lt"/>
                <a:cs typeface="+mn-lt"/>
              </a:rPr>
              <a:t>What is Thinkvert?</a:t>
            </a:r>
            <a:endParaRPr lang="en-GB" sz="1200" b="1">
              <a:latin typeface="+mn-lt"/>
              <a:cs typeface="+mn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200">
                <a:latin typeface="+mn-lt"/>
                <a:cs typeface="+mn-lt"/>
              </a:rPr>
              <a:t>Thinkvert is a company focused on inverter(variable frequency drive) and other motion control products R&amp;D, manufacturing, sales and application.</a:t>
            </a:r>
            <a:endParaRPr lang="en-GB" sz="1200" b="1">
              <a:latin typeface="+mn-lt"/>
              <a:cs typeface="+mn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GB" sz="1200" b="1">
              <a:latin typeface="+mn-lt"/>
              <a:cs typeface="+mn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200" b="1">
                <a:latin typeface="+mn-lt"/>
                <a:cs typeface="+mn-lt"/>
              </a:rPr>
              <a:t>Why does Thinkvert make inverter?</a:t>
            </a:r>
            <a:endParaRPr lang="en-GB" sz="1200" b="1">
              <a:latin typeface="+mn-lt"/>
              <a:cs typeface="+mn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200">
                <a:latin typeface="+mn-lt"/>
                <a:cs typeface="+mn-lt"/>
              </a:rPr>
              <a:t>Thinkvert mission is to continuously mak</a:t>
            </a:r>
            <a:r>
              <a:rPr lang="en-US" altLang="en-GB" sz="1200">
                <a:latin typeface="+mn-lt"/>
                <a:cs typeface="+mn-lt"/>
              </a:rPr>
              <a:t>e</a:t>
            </a:r>
            <a:r>
              <a:rPr lang="en-GB" sz="1200">
                <a:latin typeface="+mn-lt"/>
                <a:cs typeface="+mn-lt"/>
              </a:rPr>
              <a:t> high quality, multifunctional and easy to use inverter with honest price to let everyone in the world enjoy a better life through innovative technology </a:t>
            </a:r>
            <a:r>
              <a:rPr lang="en-US" altLang="en-GB" sz="1200">
                <a:latin typeface="+mn-lt"/>
                <a:cs typeface="+mn-lt"/>
              </a:rPr>
              <a:t>so as to</a:t>
            </a:r>
            <a:r>
              <a:rPr lang="en-GB" sz="1200">
                <a:latin typeface="+mn-lt"/>
                <a:cs typeface="+mn-lt"/>
              </a:rPr>
              <a:t> promote Chinese motion control industry healthy development.</a:t>
            </a:r>
            <a:endParaRPr lang="en-GB" sz="1200" b="1">
              <a:latin typeface="+mn-lt"/>
              <a:cs typeface="+mn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GB" sz="1200" b="1">
              <a:latin typeface="+mn-lt"/>
              <a:cs typeface="+mn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200" b="1">
                <a:latin typeface="+mn-lt"/>
                <a:cs typeface="+mn-lt"/>
              </a:rPr>
              <a:t>What do we stand for?</a:t>
            </a:r>
            <a:endParaRPr lang="en-GB" sz="1200" b="1">
              <a:latin typeface="+mn-lt"/>
              <a:cs typeface="+mn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200">
                <a:latin typeface="+mn-lt"/>
                <a:cs typeface="+mn-lt"/>
              </a:rPr>
              <a:t>Rejecting shortcut and opportunism. Continuously creat</a:t>
            </a:r>
            <a:r>
              <a:rPr lang="en-US" altLang="en-GB" sz="1200">
                <a:latin typeface="+mn-lt"/>
                <a:cs typeface="+mn-lt"/>
              </a:rPr>
              <a:t>ing</a:t>
            </a:r>
            <a:r>
              <a:rPr lang="en-GB" sz="1200">
                <a:latin typeface="+mn-lt"/>
                <a:cs typeface="+mn-lt"/>
              </a:rPr>
              <a:t> value for our customers. Let our staff proud and our customers satisfied with Thinkvert.</a:t>
            </a:r>
            <a:endParaRPr lang="en-GB" sz="1200">
              <a:latin typeface="+mn-lt"/>
              <a:cs typeface="+mn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200">
                <a:latin typeface="+mn-lt"/>
                <a:cs typeface="+mn-lt"/>
              </a:rPr>
              <a:t>Generous people are often blessed with good luck. Always </a:t>
            </a:r>
            <a:r>
              <a:rPr lang="en-US" altLang="en-GB" sz="1200">
                <a:latin typeface="+mn-lt"/>
                <a:cs typeface="+mn-lt"/>
              </a:rPr>
              <a:t>insist on </a:t>
            </a:r>
            <a:r>
              <a:rPr lang="en-GB" sz="1200">
                <a:latin typeface="+mn-lt"/>
                <a:cs typeface="+mn-lt"/>
              </a:rPr>
              <a:t>good products will be proved by time.</a:t>
            </a:r>
            <a:endParaRPr lang="en-GB" sz="1200">
              <a:latin typeface="+mn-lt"/>
              <a:cs typeface="+mn-lt"/>
            </a:endParaRPr>
          </a:p>
        </p:txBody>
      </p:sp>
    </p:spTree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8A0A36"/>
                </a:solidFill>
              </a:rPr>
            </a:fld>
            <a:endParaRPr>
              <a:solidFill>
                <a:srgbClr val="8A0A36"/>
              </a:solidFill>
            </a:endParaRPr>
          </a:p>
        </p:txBody>
      </p:sp>
      <p:pic>
        <p:nvPicPr>
          <p:cNvPr id="6" name="图片 5" descr="Thinkvert logo 红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196850"/>
            <a:ext cx="1394460" cy="332105"/>
          </a:xfrm>
          <a:prstGeom prst="rect">
            <a:avLst/>
          </a:prstGeom>
        </p:spPr>
      </p:pic>
      <p:sp>
        <p:nvSpPr>
          <p:cNvPr id="7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1592580" y="-17145"/>
            <a:ext cx="5862955" cy="752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APPLICATION</a:t>
            </a:r>
            <a:endParaRPr lang="en-US" altLang="en-GB" sz="32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000" y="1071880"/>
            <a:ext cx="3587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accent6"/>
                </a:solidFill>
              </a:rPr>
              <a:t>Crane</a:t>
            </a:r>
            <a:endParaRPr lang="en-US" altLang="zh-CN" sz="2000" b="1">
              <a:solidFill>
                <a:schemeClr val="accent6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4000" y="1681480"/>
            <a:ext cx="283591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6"/>
                </a:solidFill>
              </a:rPr>
              <a:t>Large torque in low frequency, 1HZ enable the braking</a:t>
            </a:r>
            <a:endParaRPr lang="en-US" altLang="zh-CN" sz="1200">
              <a:solidFill>
                <a:schemeClr val="accent6"/>
              </a:solidFill>
            </a:endParaRPr>
          </a:p>
          <a:p>
            <a:endParaRPr lang="en-US" altLang="zh-CN" sz="1200">
              <a:solidFill>
                <a:schemeClr val="accent6"/>
              </a:solidFill>
            </a:endParaRPr>
          </a:p>
          <a:p>
            <a:r>
              <a:rPr lang="en-US" altLang="zh-CN" sz="1200">
                <a:solidFill>
                  <a:schemeClr val="accent6"/>
                </a:solidFill>
              </a:rPr>
              <a:t>Multi logical check, ensure disable braking won't slide hook.</a:t>
            </a:r>
            <a:endParaRPr lang="en-US" altLang="zh-CN" sz="1200">
              <a:solidFill>
                <a:schemeClr val="accent6"/>
              </a:solidFill>
            </a:endParaRPr>
          </a:p>
          <a:p>
            <a:endParaRPr lang="en-US" altLang="zh-CN" sz="1200">
              <a:solidFill>
                <a:schemeClr val="accent6"/>
              </a:solidFill>
            </a:endParaRPr>
          </a:p>
          <a:p>
            <a:r>
              <a:rPr lang="en-US" altLang="zh-CN" sz="1200">
                <a:solidFill>
                  <a:schemeClr val="accent6"/>
                </a:solidFill>
              </a:rPr>
              <a:t>≤22kw standard built-in braking resistor,  ≥30kw~≤110kw built-in braking resistor optional.</a:t>
            </a:r>
            <a:endParaRPr lang="en-US" altLang="zh-CN" sz="1200">
              <a:solidFill>
                <a:schemeClr val="accent6"/>
              </a:solidFill>
            </a:endParaRPr>
          </a:p>
        </p:txBody>
      </p:sp>
      <p:pic>
        <p:nvPicPr>
          <p:cNvPr id="4" name="图片 3" descr="mmexport15434660754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8185" y="2204085"/>
            <a:ext cx="2900680" cy="2175510"/>
          </a:xfrm>
          <a:prstGeom prst="rect">
            <a:avLst/>
          </a:prstGeom>
        </p:spPr>
      </p:pic>
      <p:pic>
        <p:nvPicPr>
          <p:cNvPr id="5" name="图片 4" descr="mmexport15434660786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105" y="1131570"/>
            <a:ext cx="2900680" cy="217614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8A0A36"/>
                </a:solidFill>
              </a:rPr>
            </a:fld>
            <a:endParaRPr>
              <a:solidFill>
                <a:srgbClr val="8A0A36"/>
              </a:solidFill>
            </a:endParaRPr>
          </a:p>
        </p:txBody>
      </p:sp>
      <p:pic>
        <p:nvPicPr>
          <p:cNvPr id="6" name="图片 5" descr="Thinkvert logo 红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196850"/>
            <a:ext cx="1394460" cy="332105"/>
          </a:xfrm>
          <a:prstGeom prst="rect">
            <a:avLst/>
          </a:prstGeom>
        </p:spPr>
      </p:pic>
      <p:sp>
        <p:nvSpPr>
          <p:cNvPr id="7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1592580" y="-17145"/>
            <a:ext cx="5862955" cy="752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APPLICATION</a:t>
            </a:r>
            <a:endParaRPr lang="en-US" altLang="en-GB" sz="32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000" y="1071880"/>
            <a:ext cx="3587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accent6"/>
                </a:solidFill>
              </a:rPr>
              <a:t>Crane</a:t>
            </a:r>
            <a:endParaRPr lang="en-US" altLang="zh-CN" sz="2000" b="1">
              <a:solidFill>
                <a:schemeClr val="accent6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4000" y="1681480"/>
            <a:ext cx="283591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6"/>
                </a:solidFill>
              </a:rPr>
              <a:t>Large torque in low frequency, 1HZ enable the braking</a:t>
            </a:r>
            <a:endParaRPr lang="en-US" altLang="zh-CN" sz="1200">
              <a:solidFill>
                <a:schemeClr val="accent6"/>
              </a:solidFill>
            </a:endParaRPr>
          </a:p>
          <a:p>
            <a:endParaRPr lang="en-US" altLang="zh-CN" sz="1200">
              <a:solidFill>
                <a:schemeClr val="accent6"/>
              </a:solidFill>
            </a:endParaRPr>
          </a:p>
          <a:p>
            <a:r>
              <a:rPr lang="en-US" altLang="zh-CN" sz="1200">
                <a:solidFill>
                  <a:schemeClr val="accent6"/>
                </a:solidFill>
              </a:rPr>
              <a:t>Multi logical check, ensure disable braking won't slide hook.</a:t>
            </a:r>
            <a:endParaRPr lang="en-US" altLang="zh-CN" sz="1200">
              <a:solidFill>
                <a:schemeClr val="accent6"/>
              </a:solidFill>
            </a:endParaRPr>
          </a:p>
          <a:p>
            <a:endParaRPr lang="en-US" altLang="zh-CN" sz="1200">
              <a:solidFill>
                <a:schemeClr val="accent6"/>
              </a:solidFill>
            </a:endParaRPr>
          </a:p>
          <a:p>
            <a:r>
              <a:rPr lang="en-US" altLang="zh-CN" sz="1200">
                <a:solidFill>
                  <a:schemeClr val="accent6"/>
                </a:solidFill>
              </a:rPr>
              <a:t>≤22kw standard built-in braking resistor,  ≥30kw~≤110kw built-in braking resistor optional.</a:t>
            </a:r>
            <a:endParaRPr lang="en-US" altLang="zh-CN" sz="1200">
              <a:solidFill>
                <a:schemeClr val="accent6"/>
              </a:solidFill>
            </a:endParaRPr>
          </a:p>
        </p:txBody>
      </p:sp>
      <p:pic>
        <p:nvPicPr>
          <p:cNvPr id="2" name="图片 1" descr="mmexport15438607134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645" y="782955"/>
            <a:ext cx="2879090" cy="2160270"/>
          </a:xfrm>
          <a:prstGeom prst="rect">
            <a:avLst/>
          </a:prstGeom>
        </p:spPr>
      </p:pic>
      <p:pic>
        <p:nvPicPr>
          <p:cNvPr id="8" name="图片 7" descr="mmexport154386071903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7570" y="2480310"/>
            <a:ext cx="2903220" cy="217805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8A0A36"/>
                </a:solidFill>
              </a:rPr>
            </a:fld>
            <a:endParaRPr>
              <a:solidFill>
                <a:srgbClr val="8A0A36"/>
              </a:solidFill>
            </a:endParaRPr>
          </a:p>
        </p:txBody>
      </p:sp>
      <p:pic>
        <p:nvPicPr>
          <p:cNvPr id="6" name="图片 5" descr="Thinkvert logo 红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196850"/>
            <a:ext cx="1394460" cy="332105"/>
          </a:xfrm>
          <a:prstGeom prst="rect">
            <a:avLst/>
          </a:prstGeom>
        </p:spPr>
      </p:pic>
      <p:sp>
        <p:nvSpPr>
          <p:cNvPr id="7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1592580" y="-17145"/>
            <a:ext cx="5862955" cy="752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APPLICATION</a:t>
            </a:r>
            <a:endParaRPr lang="en-US" altLang="en-GB" sz="32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000" y="1071880"/>
            <a:ext cx="3587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accent6"/>
                </a:solidFill>
              </a:rPr>
              <a:t>Water Jet Saw</a:t>
            </a:r>
            <a:endParaRPr lang="en-US" altLang="zh-CN" sz="2000" b="1">
              <a:solidFill>
                <a:schemeClr val="accent6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4000" y="1681480"/>
            <a:ext cx="28359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6"/>
                </a:solidFill>
                <a:sym typeface="+mn-ea"/>
              </a:rPr>
              <a:t>Stable and reliable operation</a:t>
            </a:r>
            <a:endParaRPr lang="en-US" altLang="zh-CN" sz="1200">
              <a:solidFill>
                <a:schemeClr val="accent6"/>
              </a:solidFill>
            </a:endParaRPr>
          </a:p>
        </p:txBody>
      </p:sp>
      <p:pic>
        <p:nvPicPr>
          <p:cNvPr id="1" name="图片 0" descr="mmexport15438984886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0360" y="1002030"/>
            <a:ext cx="3141345" cy="2356485"/>
          </a:xfrm>
          <a:prstGeom prst="rect">
            <a:avLst/>
          </a:prstGeom>
        </p:spPr>
      </p:pic>
      <p:pic>
        <p:nvPicPr>
          <p:cNvPr id="2" name="图片 1" descr="mmexport15438984935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220" y="2061210"/>
            <a:ext cx="3141345" cy="235648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8A0A36"/>
                </a:solidFill>
              </a:rPr>
            </a:fld>
            <a:endParaRPr>
              <a:solidFill>
                <a:srgbClr val="8A0A36"/>
              </a:solidFill>
            </a:endParaRPr>
          </a:p>
        </p:txBody>
      </p:sp>
      <p:pic>
        <p:nvPicPr>
          <p:cNvPr id="6" name="图片 5" descr="Thinkvert logo 红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196850"/>
            <a:ext cx="1394460" cy="332105"/>
          </a:xfrm>
          <a:prstGeom prst="rect">
            <a:avLst/>
          </a:prstGeom>
        </p:spPr>
      </p:pic>
      <p:sp>
        <p:nvSpPr>
          <p:cNvPr id="7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1592580" y="-17145"/>
            <a:ext cx="5862955" cy="752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APPLICATION</a:t>
            </a:r>
            <a:endParaRPr lang="en-US" altLang="en-GB" sz="32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000" y="1071880"/>
            <a:ext cx="73164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accent6"/>
                </a:solidFill>
              </a:rPr>
              <a:t>Continuous Grinder and Frame Saw for Stone Industry</a:t>
            </a:r>
            <a:endParaRPr lang="en-US" altLang="zh-CN" sz="2000" b="1">
              <a:solidFill>
                <a:schemeClr val="accent6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4000" y="1681480"/>
            <a:ext cx="28359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6"/>
                </a:solidFill>
                <a:sym typeface="+mn-ea"/>
              </a:rPr>
              <a:t>Stable and reliable operation</a:t>
            </a:r>
            <a:endParaRPr lang="en-US" altLang="zh-CN" sz="1200">
              <a:solidFill>
                <a:schemeClr val="accent6"/>
              </a:solidFill>
            </a:endParaRPr>
          </a:p>
        </p:txBody>
      </p:sp>
      <p:pic>
        <p:nvPicPr>
          <p:cNvPr id="4" name="图片 3" descr="94f44265c31acb9a56a2c0d421dec6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785" y="2372360"/>
            <a:ext cx="3011170" cy="2009140"/>
          </a:xfrm>
          <a:prstGeom prst="rect">
            <a:avLst/>
          </a:prstGeom>
        </p:spPr>
      </p:pic>
      <p:pic>
        <p:nvPicPr>
          <p:cNvPr id="8" name="图片 7" descr="mmexport15438946097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580" y="2372360"/>
            <a:ext cx="2677795" cy="2009140"/>
          </a:xfrm>
          <a:prstGeom prst="rect">
            <a:avLst/>
          </a:prstGeom>
        </p:spPr>
      </p:pic>
      <p:pic>
        <p:nvPicPr>
          <p:cNvPr id="9" name="图片 8" descr="b5b7fb50e4a1480c90d8be74ebab74b2_t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025" y="2372360"/>
            <a:ext cx="2858135" cy="200914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8A0A36"/>
                </a:solidFill>
              </a:rPr>
            </a:fld>
            <a:endParaRPr>
              <a:solidFill>
                <a:srgbClr val="8A0A36"/>
              </a:solidFill>
            </a:endParaRPr>
          </a:p>
        </p:txBody>
      </p:sp>
      <p:pic>
        <p:nvPicPr>
          <p:cNvPr id="6" name="图片 5" descr="Thinkvert logo 红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196850"/>
            <a:ext cx="1394460" cy="332105"/>
          </a:xfrm>
          <a:prstGeom prst="rect">
            <a:avLst/>
          </a:prstGeom>
        </p:spPr>
      </p:pic>
      <p:sp>
        <p:nvSpPr>
          <p:cNvPr id="7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1592580" y="-17145"/>
            <a:ext cx="5862955" cy="752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APPLICATION</a:t>
            </a:r>
            <a:endParaRPr lang="en-US" altLang="en-GB" sz="32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000" y="1071880"/>
            <a:ext cx="3587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accent6"/>
                </a:solidFill>
              </a:rPr>
              <a:t>Cold Bending Machine</a:t>
            </a:r>
            <a:endParaRPr lang="en-US" altLang="zh-CN" sz="2000" b="1">
              <a:solidFill>
                <a:schemeClr val="accent6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4000" y="1681480"/>
            <a:ext cx="28359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6"/>
                </a:solidFill>
                <a:sym typeface="+mn-ea"/>
              </a:rPr>
              <a:t>Stable and reliable operation</a:t>
            </a:r>
            <a:endParaRPr lang="en-US" altLang="zh-CN" sz="1200">
              <a:solidFill>
                <a:schemeClr val="accent6"/>
              </a:solidFill>
            </a:endParaRPr>
          </a:p>
        </p:txBody>
      </p:sp>
      <p:pic>
        <p:nvPicPr>
          <p:cNvPr id="4" name="图片 3" descr="mmexport154386170437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645" y="1221105"/>
            <a:ext cx="1737995" cy="2268220"/>
          </a:xfrm>
          <a:prstGeom prst="rect">
            <a:avLst/>
          </a:prstGeom>
        </p:spPr>
      </p:pic>
      <p:pic>
        <p:nvPicPr>
          <p:cNvPr id="5" name="图片 4" descr="mmexport15438617103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9005" y="1221105"/>
            <a:ext cx="3023235" cy="2268220"/>
          </a:xfrm>
          <a:prstGeom prst="rect">
            <a:avLst/>
          </a:prstGeom>
        </p:spPr>
      </p:pic>
      <p:pic>
        <p:nvPicPr>
          <p:cNvPr id="8" name="图片 7" descr="mmexport15438617136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10" y="2192655"/>
            <a:ext cx="3023870" cy="226822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8A0A36"/>
                </a:solidFill>
              </a:rPr>
            </a:fld>
            <a:endParaRPr>
              <a:solidFill>
                <a:srgbClr val="8A0A36"/>
              </a:solidFill>
            </a:endParaRPr>
          </a:p>
        </p:txBody>
      </p:sp>
      <p:pic>
        <p:nvPicPr>
          <p:cNvPr id="6" name="图片 5" descr="Thinkvert logo 红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196850"/>
            <a:ext cx="1394460" cy="332105"/>
          </a:xfrm>
          <a:prstGeom prst="rect">
            <a:avLst/>
          </a:prstGeom>
        </p:spPr>
      </p:pic>
      <p:sp>
        <p:nvSpPr>
          <p:cNvPr id="7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1592580" y="-17145"/>
            <a:ext cx="5862955" cy="752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APPLICATION</a:t>
            </a:r>
            <a:endParaRPr lang="en-US" altLang="en-GB" sz="32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000" y="1071880"/>
            <a:ext cx="46602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accent6"/>
                </a:solidFill>
              </a:rPr>
              <a:t>Cement concrete mixing station</a:t>
            </a:r>
            <a:endParaRPr lang="en-US" altLang="zh-CN" sz="2000" b="1">
              <a:solidFill>
                <a:schemeClr val="accent6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4000" y="1681480"/>
            <a:ext cx="28359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6"/>
                </a:solidFill>
                <a:sym typeface="+mn-ea"/>
              </a:rPr>
              <a:t>Stable and reliable operation</a:t>
            </a:r>
            <a:endParaRPr lang="en-US" altLang="zh-CN" sz="1200">
              <a:solidFill>
                <a:schemeClr val="accent6"/>
              </a:solidFill>
            </a:endParaRPr>
          </a:p>
        </p:txBody>
      </p:sp>
      <p:pic>
        <p:nvPicPr>
          <p:cNvPr id="4" name="图片 3" descr="mmexport15438982277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340" y="1631950"/>
            <a:ext cx="2051685" cy="2736215"/>
          </a:xfrm>
          <a:prstGeom prst="rect">
            <a:avLst/>
          </a:prstGeom>
        </p:spPr>
      </p:pic>
      <p:pic>
        <p:nvPicPr>
          <p:cNvPr id="5" name="图片 4" descr="mmexport15438982310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745" y="1631950"/>
            <a:ext cx="2051685" cy="2736215"/>
          </a:xfrm>
          <a:prstGeom prst="rect">
            <a:avLst/>
          </a:prstGeom>
        </p:spPr>
      </p:pic>
      <p:pic>
        <p:nvPicPr>
          <p:cNvPr id="8" name="图片 7" descr="mmexport15438982332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6245" y="1631950"/>
            <a:ext cx="2051685" cy="273621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8A0A36"/>
                </a:solidFill>
              </a:rPr>
            </a:fld>
            <a:endParaRPr>
              <a:solidFill>
                <a:srgbClr val="8A0A36"/>
              </a:solidFill>
            </a:endParaRPr>
          </a:p>
        </p:txBody>
      </p:sp>
      <p:pic>
        <p:nvPicPr>
          <p:cNvPr id="6" name="图片 5" descr="Thinkvert logo 红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196850"/>
            <a:ext cx="1394460" cy="332105"/>
          </a:xfrm>
          <a:prstGeom prst="rect">
            <a:avLst/>
          </a:prstGeom>
        </p:spPr>
      </p:pic>
      <p:sp>
        <p:nvSpPr>
          <p:cNvPr id="7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1592580" y="-17145"/>
            <a:ext cx="5862955" cy="752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APPLICATION</a:t>
            </a:r>
            <a:endParaRPr lang="en-US" altLang="en-GB" sz="32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000" y="1071880"/>
            <a:ext cx="3587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accent6"/>
                </a:solidFill>
              </a:rPr>
              <a:t>Plastic Film Machine</a:t>
            </a:r>
            <a:endParaRPr lang="en-US" altLang="zh-CN" sz="2000" b="1">
              <a:solidFill>
                <a:schemeClr val="accent6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4000" y="1681480"/>
            <a:ext cx="28359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6"/>
                </a:solidFill>
              </a:rPr>
              <a:t>Stable and reliable operation</a:t>
            </a:r>
            <a:endParaRPr lang="en-US" altLang="zh-CN" sz="1200">
              <a:solidFill>
                <a:schemeClr val="accent6"/>
              </a:solidFill>
            </a:endParaRPr>
          </a:p>
        </p:txBody>
      </p:sp>
      <p:pic>
        <p:nvPicPr>
          <p:cNvPr id="4" name="图片 3" descr="mmexport15438964737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870" y="1121410"/>
            <a:ext cx="3255010" cy="2441575"/>
          </a:xfrm>
          <a:prstGeom prst="rect">
            <a:avLst/>
          </a:prstGeom>
        </p:spPr>
      </p:pic>
      <p:pic>
        <p:nvPicPr>
          <p:cNvPr id="5" name="图片 4" descr="mmexport15438963156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6615" y="1121410"/>
            <a:ext cx="1830070" cy="244157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8A0A36"/>
                </a:solidFill>
              </a:rPr>
            </a:fld>
            <a:endParaRPr>
              <a:solidFill>
                <a:srgbClr val="8A0A36"/>
              </a:solidFill>
            </a:endParaRPr>
          </a:p>
        </p:txBody>
      </p:sp>
      <p:pic>
        <p:nvPicPr>
          <p:cNvPr id="6" name="图片 5" descr="Thinkvert logo 红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196850"/>
            <a:ext cx="1394460" cy="332105"/>
          </a:xfrm>
          <a:prstGeom prst="rect">
            <a:avLst/>
          </a:prstGeom>
        </p:spPr>
      </p:pic>
      <p:sp>
        <p:nvSpPr>
          <p:cNvPr id="7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1592580" y="-17145"/>
            <a:ext cx="5862955" cy="752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APPLICATION</a:t>
            </a:r>
            <a:endParaRPr lang="en-US" altLang="en-GB" sz="32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000" y="1071880"/>
            <a:ext cx="3587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accent6"/>
                </a:solidFill>
              </a:rPr>
              <a:t>Aluminum Melting Furnace</a:t>
            </a:r>
            <a:endParaRPr lang="en-US" altLang="zh-CN" sz="2000" b="1">
              <a:solidFill>
                <a:schemeClr val="accent6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4000" y="1681480"/>
            <a:ext cx="28359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6"/>
                </a:solidFill>
              </a:rPr>
              <a:t>Stable and reliable operation</a:t>
            </a:r>
            <a:endParaRPr lang="en-US" altLang="zh-CN" sz="1200">
              <a:solidFill>
                <a:schemeClr val="accent6"/>
              </a:solidFill>
            </a:endParaRPr>
          </a:p>
        </p:txBody>
      </p:sp>
      <p:pic>
        <p:nvPicPr>
          <p:cNvPr id="1" name="图片 0" descr="5a921124369e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5855" y="2091055"/>
            <a:ext cx="3691890" cy="2357755"/>
          </a:xfrm>
          <a:prstGeom prst="rect">
            <a:avLst/>
          </a:prstGeom>
        </p:spPr>
      </p:pic>
      <p:pic>
        <p:nvPicPr>
          <p:cNvPr id="2" name="图片 1" descr="mmexport1543861139354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085" y="2091055"/>
            <a:ext cx="1326515" cy="2366010"/>
          </a:xfrm>
          <a:prstGeom prst="rect">
            <a:avLst/>
          </a:prstGeom>
        </p:spPr>
      </p:pic>
      <p:pic>
        <p:nvPicPr>
          <p:cNvPr id="8" name="图片 7" descr="mmexport1543861142094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315" y="2091055"/>
            <a:ext cx="1321435" cy="235775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8A0A36"/>
                </a:solidFill>
              </a:rPr>
            </a:fld>
            <a:endParaRPr>
              <a:solidFill>
                <a:srgbClr val="8A0A36"/>
              </a:solidFill>
            </a:endParaRPr>
          </a:p>
        </p:txBody>
      </p:sp>
      <p:pic>
        <p:nvPicPr>
          <p:cNvPr id="6" name="图片 5" descr="Thinkvert logo 红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196850"/>
            <a:ext cx="1394460" cy="332105"/>
          </a:xfrm>
          <a:prstGeom prst="rect">
            <a:avLst/>
          </a:prstGeom>
        </p:spPr>
      </p:pic>
      <p:sp>
        <p:nvSpPr>
          <p:cNvPr id="7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1592580" y="-17145"/>
            <a:ext cx="5862955" cy="752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APPLICATION</a:t>
            </a:r>
            <a:endParaRPr lang="en-US" altLang="en-GB" sz="32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000" y="1071880"/>
            <a:ext cx="3587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accent6"/>
                </a:solidFill>
              </a:rPr>
              <a:t>Tempered Glass Machine</a:t>
            </a:r>
            <a:endParaRPr lang="en-US" altLang="zh-CN" sz="2000" b="1">
              <a:solidFill>
                <a:schemeClr val="accent6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4000" y="1681480"/>
            <a:ext cx="28359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6"/>
                </a:solidFill>
                <a:sym typeface="+mn-ea"/>
              </a:rPr>
              <a:t>Stable and reliable operation</a:t>
            </a:r>
            <a:endParaRPr lang="en-US" altLang="zh-CN" sz="1200">
              <a:solidFill>
                <a:schemeClr val="accent6"/>
              </a:solidFill>
            </a:endParaRPr>
          </a:p>
        </p:txBody>
      </p:sp>
      <p:pic>
        <p:nvPicPr>
          <p:cNvPr id="1" name="图片 0" descr="mmexport1543893719287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085" y="1528445"/>
            <a:ext cx="2019300" cy="2721610"/>
          </a:xfrm>
          <a:prstGeom prst="rect">
            <a:avLst/>
          </a:prstGeom>
        </p:spPr>
      </p:pic>
      <p:pic>
        <p:nvPicPr>
          <p:cNvPr id="2" name="图片 1" descr="20180804162931_827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355" y="1528445"/>
            <a:ext cx="3627755" cy="272097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8A0A36"/>
                </a:solidFill>
              </a:rPr>
            </a:fld>
            <a:endParaRPr>
              <a:solidFill>
                <a:srgbClr val="8A0A36"/>
              </a:solidFill>
            </a:endParaRPr>
          </a:p>
        </p:txBody>
      </p:sp>
      <p:pic>
        <p:nvPicPr>
          <p:cNvPr id="6" name="图片 5" descr="Thinkvert logo 红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196850"/>
            <a:ext cx="1394460" cy="332105"/>
          </a:xfrm>
          <a:prstGeom prst="rect">
            <a:avLst/>
          </a:prstGeom>
        </p:spPr>
      </p:pic>
      <p:sp>
        <p:nvSpPr>
          <p:cNvPr id="7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1592580" y="-17145"/>
            <a:ext cx="5862955" cy="752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APPLICATION</a:t>
            </a:r>
            <a:endParaRPr lang="en-US" altLang="en-GB" sz="32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000" y="1071880"/>
            <a:ext cx="3587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accent6"/>
                </a:solidFill>
              </a:rPr>
              <a:t>Sewage Treatment</a:t>
            </a:r>
            <a:endParaRPr lang="en-US" altLang="zh-CN" sz="2000" b="1">
              <a:solidFill>
                <a:schemeClr val="accent6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4000" y="1681480"/>
            <a:ext cx="28359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6"/>
                </a:solidFill>
              </a:rPr>
              <a:t>Stable and reliable operation</a:t>
            </a:r>
            <a:endParaRPr lang="en-US" altLang="zh-CN" sz="1200">
              <a:solidFill>
                <a:schemeClr val="accent6"/>
              </a:solidFill>
            </a:endParaRPr>
          </a:p>
        </p:txBody>
      </p:sp>
      <p:pic>
        <p:nvPicPr>
          <p:cNvPr id="1" name="图片 0" descr="mmexport154389359058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705" y="1158240"/>
            <a:ext cx="2345055" cy="3127375"/>
          </a:xfrm>
          <a:prstGeom prst="rect">
            <a:avLst/>
          </a:prstGeom>
        </p:spPr>
      </p:pic>
      <p:pic>
        <p:nvPicPr>
          <p:cNvPr id="2" name="图片 1" descr="mmexport15438935879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240" y="1157605"/>
            <a:ext cx="2345055" cy="312801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61" name="Shape 61"/>
          <p:cNvSpPr txBox="1"/>
          <p:nvPr/>
        </p:nvSpPr>
        <p:spPr>
          <a:xfrm>
            <a:off x="1592580" y="-17145"/>
            <a:ext cx="5862955" cy="752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latin typeface="Oswald" panose="00000500000000000000" charset="0"/>
                <a:cs typeface="Oswald" panose="00000500000000000000" charset="0"/>
              </a:rPr>
              <a:t>MILESTONE</a:t>
            </a:r>
            <a:endParaRPr lang="en-US" altLang="en-GB" sz="3200"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" name="Shape 82"/>
          <p:cNvSpPr txBox="1"/>
          <p:nvPr/>
        </p:nvSpPr>
        <p:spPr>
          <a:xfrm>
            <a:off x="495935" y="4733290"/>
            <a:ext cx="1179195" cy="3397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▪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9pPr>
          </a:lstStyle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en-GB" sz="1200">
                <a:latin typeface="+mn-lt"/>
                <a:cs typeface="+mn-lt"/>
              </a:rPr>
              <a:t>Established</a:t>
            </a:r>
            <a:endParaRPr lang="en-US" altLang="en-GB" sz="1200">
              <a:latin typeface="+mn-lt"/>
              <a:cs typeface="+mn-lt"/>
            </a:endParaRPr>
          </a:p>
        </p:txBody>
      </p:sp>
      <p:sp>
        <p:nvSpPr>
          <p:cNvPr id="171" name="Shape 171"/>
          <p:cNvSpPr/>
          <p:nvPr/>
        </p:nvSpPr>
        <p:spPr>
          <a:xfrm>
            <a:off x="224790" y="3080385"/>
            <a:ext cx="1518285" cy="1553845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>
                <a:solidFill>
                  <a:srgbClr val="FFFFFF"/>
                </a:solidFill>
                <a:latin typeface="+mj-lt"/>
                <a:ea typeface="Libre Baskerville" panose="02000000000000000000"/>
                <a:cs typeface="+mj-lt"/>
                <a:sym typeface="Libre Baskerville" panose="02000000000000000000"/>
              </a:rPr>
              <a:t>2012</a:t>
            </a:r>
            <a:endParaRPr lang="en-US" altLang="en-GB">
              <a:solidFill>
                <a:srgbClr val="FFFFFF"/>
              </a:solidFill>
              <a:latin typeface="+mj-lt"/>
              <a:ea typeface="Libre Baskerville" panose="02000000000000000000"/>
              <a:cs typeface="+mj-lt"/>
              <a:sym typeface="Libre Baskerville" panose="02000000000000000000"/>
            </a:endParaRPr>
          </a:p>
        </p:txBody>
      </p:sp>
      <p:sp>
        <p:nvSpPr>
          <p:cNvPr id="2" name="Shape 171"/>
          <p:cNvSpPr/>
          <p:nvPr/>
        </p:nvSpPr>
        <p:spPr>
          <a:xfrm>
            <a:off x="2018665" y="2362835"/>
            <a:ext cx="1518285" cy="1553845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>
                <a:solidFill>
                  <a:srgbClr val="FFFFFF"/>
                </a:solidFill>
                <a:latin typeface="+mj-lt"/>
                <a:ea typeface="Libre Baskerville" panose="02000000000000000000"/>
                <a:cs typeface="+mj-lt"/>
                <a:sym typeface="Libre Baskerville" panose="02000000000000000000"/>
              </a:rPr>
              <a:t>2014</a:t>
            </a:r>
            <a:endParaRPr lang="en-US" altLang="en-GB">
              <a:solidFill>
                <a:srgbClr val="FFFFFF"/>
              </a:solidFill>
              <a:latin typeface="+mj-lt"/>
              <a:ea typeface="Libre Baskerville" panose="02000000000000000000"/>
              <a:cs typeface="+mj-lt"/>
              <a:sym typeface="Libre Baskerville" panose="02000000000000000000"/>
            </a:endParaRPr>
          </a:p>
        </p:txBody>
      </p:sp>
      <p:sp>
        <p:nvSpPr>
          <p:cNvPr id="3" name="Shape 82"/>
          <p:cNvSpPr txBox="1"/>
          <p:nvPr/>
        </p:nvSpPr>
        <p:spPr>
          <a:xfrm>
            <a:off x="2018665" y="4026535"/>
            <a:ext cx="1621790" cy="72834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▪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9pPr>
          </a:lstStyle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en-GB" sz="1200">
                <a:latin typeface="+mn-lt"/>
                <a:cs typeface="+mn-lt"/>
              </a:rPr>
              <a:t>Spent two years for R&amp;D and lanuched our inverter</a:t>
            </a:r>
            <a:endParaRPr lang="en-US" altLang="en-GB" sz="1200">
              <a:latin typeface="+mn-lt"/>
              <a:cs typeface="+mn-lt"/>
            </a:endParaRPr>
          </a:p>
        </p:txBody>
      </p:sp>
      <p:sp>
        <p:nvSpPr>
          <p:cNvPr id="4" name="Shape 171"/>
          <p:cNvSpPr/>
          <p:nvPr/>
        </p:nvSpPr>
        <p:spPr>
          <a:xfrm>
            <a:off x="3812540" y="1645285"/>
            <a:ext cx="1518285" cy="1553845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>
                <a:solidFill>
                  <a:srgbClr val="FFFFFF"/>
                </a:solidFill>
                <a:latin typeface="+mj-lt"/>
                <a:ea typeface="Libre Baskerville" panose="02000000000000000000"/>
                <a:cs typeface="+mj-lt"/>
                <a:sym typeface="Libre Baskerville" panose="02000000000000000000"/>
              </a:rPr>
              <a:t>2017</a:t>
            </a:r>
            <a:endParaRPr lang="en-US" altLang="en-GB">
              <a:solidFill>
                <a:srgbClr val="FFFFFF"/>
              </a:solidFill>
              <a:latin typeface="+mj-lt"/>
              <a:ea typeface="Libre Baskerville" panose="02000000000000000000"/>
              <a:cs typeface="+mj-lt"/>
              <a:sym typeface="Libre Baskerville" panose="02000000000000000000"/>
            </a:endParaRPr>
          </a:p>
        </p:txBody>
      </p:sp>
      <p:sp>
        <p:nvSpPr>
          <p:cNvPr id="5" name="Shape 82"/>
          <p:cNvSpPr txBox="1"/>
          <p:nvPr/>
        </p:nvSpPr>
        <p:spPr>
          <a:xfrm>
            <a:off x="3917950" y="3298190"/>
            <a:ext cx="1621790" cy="72834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▪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9pPr>
          </a:lstStyle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en-GB" sz="1200">
                <a:latin typeface="+mn-lt"/>
                <a:cs typeface="+mn-lt"/>
              </a:rPr>
              <a:t>Fully implement new software solutions, product performance has been greatly improved</a:t>
            </a:r>
            <a:endParaRPr lang="en-US" altLang="en-GB" sz="1200">
              <a:latin typeface="+mn-lt"/>
              <a:cs typeface="+mn-lt"/>
            </a:endParaRPr>
          </a:p>
        </p:txBody>
      </p:sp>
      <p:sp>
        <p:nvSpPr>
          <p:cNvPr id="6" name="Shape 171"/>
          <p:cNvSpPr/>
          <p:nvPr/>
        </p:nvSpPr>
        <p:spPr>
          <a:xfrm>
            <a:off x="5589905" y="911225"/>
            <a:ext cx="1518285" cy="1553845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>
                <a:solidFill>
                  <a:srgbClr val="FFFFFF"/>
                </a:solidFill>
                <a:latin typeface="+mj-lt"/>
                <a:ea typeface="Libre Baskerville" panose="02000000000000000000"/>
                <a:cs typeface="+mj-lt"/>
                <a:sym typeface="Libre Baskerville" panose="02000000000000000000"/>
              </a:rPr>
              <a:t>2018</a:t>
            </a:r>
            <a:endParaRPr lang="en-US" altLang="en-GB">
              <a:solidFill>
                <a:srgbClr val="FFFFFF"/>
              </a:solidFill>
              <a:latin typeface="+mj-lt"/>
              <a:ea typeface="Libre Baskerville" panose="02000000000000000000"/>
              <a:cs typeface="+mj-lt"/>
              <a:sym typeface="Libre Baskerville" panose="02000000000000000000"/>
            </a:endParaRPr>
          </a:p>
        </p:txBody>
      </p:sp>
      <p:sp>
        <p:nvSpPr>
          <p:cNvPr id="7" name="Shape 82"/>
          <p:cNvSpPr txBox="1"/>
          <p:nvPr/>
        </p:nvSpPr>
        <p:spPr>
          <a:xfrm>
            <a:off x="5821045" y="2654935"/>
            <a:ext cx="1546225" cy="187071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▪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en-GB" sz="1200">
                <a:latin typeface="+mn-lt"/>
                <a:cs typeface="+mn-lt"/>
              </a:rPr>
              <a:t>Started export </a:t>
            </a:r>
            <a:endParaRPr lang="en-US" altLang="en-GB" sz="1200">
              <a:latin typeface="+mn-lt"/>
              <a:cs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en-GB" sz="1200">
                <a:latin typeface="+mn-lt"/>
                <a:cs typeface="+mn-lt"/>
              </a:rPr>
              <a:t>Synchronous motor drives servo drives and multi-drives under developing</a:t>
            </a:r>
            <a:endParaRPr lang="en-US" altLang="en-GB" sz="1200">
              <a:latin typeface="+mn-lt"/>
              <a:cs typeface="+mn-lt"/>
            </a:endParaRPr>
          </a:p>
        </p:txBody>
      </p:sp>
      <p:sp>
        <p:nvSpPr>
          <p:cNvPr id="8" name="Shape 171"/>
          <p:cNvSpPr/>
          <p:nvPr/>
        </p:nvSpPr>
        <p:spPr>
          <a:xfrm>
            <a:off x="7367270" y="177165"/>
            <a:ext cx="1518285" cy="1553845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>
                <a:solidFill>
                  <a:srgbClr val="FFFFFF"/>
                </a:solidFill>
                <a:latin typeface="+mj-lt"/>
                <a:ea typeface="Libre Baskerville" panose="02000000000000000000"/>
                <a:cs typeface="+mj-lt"/>
                <a:sym typeface="Libre Baskerville" panose="02000000000000000000"/>
              </a:rPr>
              <a:t>2022</a:t>
            </a:r>
            <a:endParaRPr lang="en-US" altLang="en-GB">
              <a:solidFill>
                <a:srgbClr val="FFFFFF"/>
              </a:solidFill>
              <a:latin typeface="+mj-lt"/>
              <a:ea typeface="Libre Baskerville" panose="02000000000000000000"/>
              <a:cs typeface="+mj-lt"/>
              <a:sym typeface="Libre Baskerville" panose="02000000000000000000"/>
            </a:endParaRPr>
          </a:p>
        </p:txBody>
      </p:sp>
      <p:sp>
        <p:nvSpPr>
          <p:cNvPr id="9" name="Shape 82"/>
          <p:cNvSpPr txBox="1"/>
          <p:nvPr/>
        </p:nvSpPr>
        <p:spPr>
          <a:xfrm>
            <a:off x="7555230" y="1895475"/>
            <a:ext cx="1621790" cy="72834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▪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9pPr>
          </a:lstStyle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en-GB" sz="1200">
                <a:latin typeface="+mn-lt"/>
                <a:cs typeface="+mn-lt"/>
              </a:rPr>
              <a:t>IPO before 2022</a:t>
            </a:r>
            <a:endParaRPr lang="en-US" altLang="en-GB" sz="1200">
              <a:latin typeface="+mn-lt"/>
              <a:cs typeface="+mn-lt"/>
            </a:endParaRPr>
          </a:p>
        </p:txBody>
      </p:sp>
      <p:pic>
        <p:nvPicPr>
          <p:cNvPr id="14" name="图片 13" descr="Thinkvert logo 白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4315" y="217170"/>
            <a:ext cx="1405890" cy="335280"/>
          </a:xfrm>
          <a:prstGeom prst="rect">
            <a:avLst/>
          </a:prstGeom>
        </p:spPr>
      </p:pic>
      <p:sp>
        <p:nvSpPr>
          <p:cNvPr id="16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bg1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bg1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8A0A36"/>
                </a:solidFill>
              </a:rPr>
            </a:fld>
            <a:endParaRPr>
              <a:solidFill>
                <a:srgbClr val="8A0A36"/>
              </a:solidFill>
            </a:endParaRPr>
          </a:p>
        </p:txBody>
      </p:sp>
      <p:pic>
        <p:nvPicPr>
          <p:cNvPr id="6" name="图片 5" descr="Thinkvert logo 红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196850"/>
            <a:ext cx="1394460" cy="332105"/>
          </a:xfrm>
          <a:prstGeom prst="rect">
            <a:avLst/>
          </a:prstGeom>
        </p:spPr>
      </p:pic>
      <p:sp>
        <p:nvSpPr>
          <p:cNvPr id="7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1592580" y="-17145"/>
            <a:ext cx="5862955" cy="752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APPLICATION</a:t>
            </a:r>
            <a:endParaRPr lang="en-US" altLang="en-GB" sz="32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000" y="1071880"/>
            <a:ext cx="3587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accent6"/>
                </a:solidFill>
              </a:rPr>
              <a:t>Ceramic Tile Machine</a:t>
            </a:r>
            <a:endParaRPr lang="en-US" altLang="zh-CN" sz="2000" b="1">
              <a:solidFill>
                <a:schemeClr val="accent6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4000" y="1681480"/>
            <a:ext cx="28359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6"/>
                </a:solidFill>
              </a:rPr>
              <a:t>Stable and reliable operation</a:t>
            </a:r>
            <a:endParaRPr lang="en-US" altLang="zh-CN" sz="1200">
              <a:solidFill>
                <a:schemeClr val="accent6"/>
              </a:solidFill>
            </a:endParaRPr>
          </a:p>
        </p:txBody>
      </p:sp>
      <p:pic>
        <p:nvPicPr>
          <p:cNvPr id="4" name="图片 3" descr="mmexport15440067762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680" y="1130300"/>
            <a:ext cx="1969135" cy="2626995"/>
          </a:xfrm>
          <a:prstGeom prst="rect">
            <a:avLst/>
          </a:prstGeom>
        </p:spPr>
      </p:pic>
      <p:pic>
        <p:nvPicPr>
          <p:cNvPr id="5" name="图片 4" descr="mmexport15440072355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610" y="1130935"/>
            <a:ext cx="3502660" cy="262636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8A0A36"/>
                </a:solidFill>
              </a:rPr>
            </a:fld>
            <a:endParaRPr>
              <a:solidFill>
                <a:srgbClr val="8A0A36"/>
              </a:solidFill>
            </a:endParaRPr>
          </a:p>
        </p:txBody>
      </p:sp>
      <p:pic>
        <p:nvPicPr>
          <p:cNvPr id="6" name="图片 5" descr="Thinkvert logo 红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196850"/>
            <a:ext cx="1394460" cy="332105"/>
          </a:xfrm>
          <a:prstGeom prst="rect">
            <a:avLst/>
          </a:prstGeom>
        </p:spPr>
      </p:pic>
      <p:sp>
        <p:nvSpPr>
          <p:cNvPr id="7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1592580" y="-17145"/>
            <a:ext cx="5862955" cy="752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APPLICATION</a:t>
            </a:r>
            <a:endParaRPr lang="en-US" altLang="en-GB" sz="32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000" y="1071880"/>
            <a:ext cx="3587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accent6"/>
                </a:solidFill>
              </a:rPr>
              <a:t>Well Winch</a:t>
            </a:r>
            <a:endParaRPr lang="en-US" altLang="zh-CN" sz="2000" b="1">
              <a:solidFill>
                <a:schemeClr val="accent6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4000" y="1681480"/>
            <a:ext cx="28359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6"/>
                </a:solidFill>
              </a:rPr>
              <a:t>Large torque in low frequency</a:t>
            </a:r>
            <a:endParaRPr lang="en-US" altLang="zh-CN" sz="1200">
              <a:solidFill>
                <a:schemeClr val="accent6"/>
              </a:solidFill>
            </a:endParaRPr>
          </a:p>
        </p:txBody>
      </p:sp>
      <p:pic>
        <p:nvPicPr>
          <p:cNvPr id="1" name="图片 0" descr="160-220KW柜机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345" y="1129665"/>
            <a:ext cx="1946910" cy="2599055"/>
          </a:xfrm>
          <a:prstGeom prst="rect">
            <a:avLst/>
          </a:prstGeom>
        </p:spPr>
      </p:pic>
      <p:pic>
        <p:nvPicPr>
          <p:cNvPr id="2" name="图片 1" descr="1-1G024163603O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635" y="1129665"/>
            <a:ext cx="3883025" cy="259905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8A0A36"/>
                </a:solidFill>
              </a:rPr>
            </a:fld>
            <a:endParaRPr>
              <a:solidFill>
                <a:srgbClr val="8A0A36"/>
              </a:solidFill>
            </a:endParaRPr>
          </a:p>
        </p:txBody>
      </p:sp>
      <p:pic>
        <p:nvPicPr>
          <p:cNvPr id="6" name="图片 5" descr="Thinkvert logo 红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196850"/>
            <a:ext cx="1394460" cy="332105"/>
          </a:xfrm>
          <a:prstGeom prst="rect">
            <a:avLst/>
          </a:prstGeom>
        </p:spPr>
      </p:pic>
      <p:sp>
        <p:nvSpPr>
          <p:cNvPr id="7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1592580" y="-17145"/>
            <a:ext cx="5862955" cy="752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APPLICATION</a:t>
            </a:r>
            <a:endParaRPr lang="en-US" altLang="en-GB" sz="32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000" y="1071880"/>
            <a:ext cx="3587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accent6"/>
                </a:solidFill>
              </a:rPr>
              <a:t>Internal Mixer</a:t>
            </a:r>
            <a:endParaRPr lang="en-US" altLang="zh-CN" sz="2000" b="1">
              <a:solidFill>
                <a:schemeClr val="accent6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4000" y="1681480"/>
            <a:ext cx="28359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6"/>
                </a:solidFill>
              </a:rPr>
              <a:t>Large torque in low frequency</a:t>
            </a:r>
            <a:endParaRPr lang="en-US" altLang="zh-CN" sz="1200">
              <a:solidFill>
                <a:schemeClr val="accent6"/>
              </a:solidFill>
            </a:endParaRPr>
          </a:p>
        </p:txBody>
      </p:sp>
      <p:pic>
        <p:nvPicPr>
          <p:cNvPr id="4" name="图片 3" descr="mmexport1543895538731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210" y="1143635"/>
            <a:ext cx="3330575" cy="2498725"/>
          </a:xfrm>
          <a:prstGeom prst="rect">
            <a:avLst/>
          </a:prstGeom>
        </p:spPr>
      </p:pic>
      <p:pic>
        <p:nvPicPr>
          <p:cNvPr id="5" name="图片 4" descr="163912_7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605" y="1143635"/>
            <a:ext cx="2801620" cy="249936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8A0A36"/>
                </a:solidFill>
              </a:rPr>
            </a:fld>
            <a:endParaRPr>
              <a:solidFill>
                <a:srgbClr val="8A0A36"/>
              </a:solidFill>
            </a:endParaRPr>
          </a:p>
        </p:txBody>
      </p:sp>
      <p:pic>
        <p:nvPicPr>
          <p:cNvPr id="6" name="图片 5" descr="Thinkvert logo 红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196850"/>
            <a:ext cx="1394460" cy="332105"/>
          </a:xfrm>
          <a:prstGeom prst="rect">
            <a:avLst/>
          </a:prstGeom>
        </p:spPr>
      </p:pic>
      <p:sp>
        <p:nvSpPr>
          <p:cNvPr id="7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1592580" y="-17145"/>
            <a:ext cx="5862955" cy="752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APPLICATION</a:t>
            </a:r>
            <a:endParaRPr lang="en-US" altLang="en-GB" sz="32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000" y="1071880"/>
            <a:ext cx="3587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accent6"/>
                </a:solidFill>
              </a:rPr>
              <a:t>Pelletizer/Granulator</a:t>
            </a:r>
            <a:endParaRPr lang="en-US" altLang="zh-CN" sz="2000" b="1">
              <a:solidFill>
                <a:schemeClr val="accent6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4000" y="1681480"/>
            <a:ext cx="28359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6"/>
                </a:solidFill>
              </a:rPr>
              <a:t>The granulator has large vibration, it is easy to fail frequently if the internal components of VFD is not well-set, Thinkvert VFD is reliable after user proof.</a:t>
            </a:r>
            <a:endParaRPr lang="en-US" altLang="zh-CN" sz="1200">
              <a:solidFill>
                <a:schemeClr val="accent6"/>
              </a:solidFill>
            </a:endParaRPr>
          </a:p>
        </p:txBody>
      </p:sp>
      <p:pic>
        <p:nvPicPr>
          <p:cNvPr id="5" name="图片 4" descr="mmexport15438611208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4660" y="1082040"/>
            <a:ext cx="3068320" cy="2301240"/>
          </a:xfrm>
          <a:prstGeom prst="rect">
            <a:avLst/>
          </a:prstGeom>
        </p:spPr>
      </p:pic>
      <p:pic>
        <p:nvPicPr>
          <p:cNvPr id="4" name="图片 3" descr="mmexport15438611154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715" y="1988185"/>
            <a:ext cx="3066415" cy="230060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8A0A36"/>
                </a:solidFill>
              </a:rPr>
            </a:fld>
            <a:endParaRPr>
              <a:solidFill>
                <a:srgbClr val="8A0A36"/>
              </a:solidFill>
            </a:endParaRPr>
          </a:p>
        </p:txBody>
      </p:sp>
      <p:pic>
        <p:nvPicPr>
          <p:cNvPr id="6" name="图片 5" descr="Thinkvert logo 红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196850"/>
            <a:ext cx="1394460" cy="332105"/>
          </a:xfrm>
          <a:prstGeom prst="rect">
            <a:avLst/>
          </a:prstGeom>
        </p:spPr>
      </p:pic>
      <p:sp>
        <p:nvSpPr>
          <p:cNvPr id="7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1592580" y="-17145"/>
            <a:ext cx="5862955" cy="752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APPLICATION</a:t>
            </a:r>
            <a:endParaRPr lang="en-US" altLang="en-GB" sz="32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000" y="1071880"/>
            <a:ext cx="3587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accent6"/>
                </a:solidFill>
              </a:rPr>
              <a:t>Veneer Press</a:t>
            </a:r>
            <a:endParaRPr lang="en-US" altLang="zh-CN" sz="2000" b="1">
              <a:solidFill>
                <a:schemeClr val="accent6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4000" y="1681480"/>
            <a:ext cx="28359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6"/>
                </a:solidFill>
              </a:rPr>
              <a:t>Stable and reliable operation</a:t>
            </a:r>
            <a:endParaRPr lang="en-US" altLang="zh-CN" sz="1200">
              <a:solidFill>
                <a:schemeClr val="accent6"/>
              </a:solidFill>
            </a:endParaRPr>
          </a:p>
        </p:txBody>
      </p:sp>
      <p:pic>
        <p:nvPicPr>
          <p:cNvPr id="1" name="图片 0" descr="mmexport15438938708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625" y="1195070"/>
            <a:ext cx="2044065" cy="2755265"/>
          </a:xfrm>
          <a:prstGeom prst="rect">
            <a:avLst/>
          </a:prstGeom>
        </p:spPr>
      </p:pic>
      <p:pic>
        <p:nvPicPr>
          <p:cNvPr id="2" name="图片 1" descr="mmexport15438938754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395" y="1195070"/>
            <a:ext cx="3673475" cy="275526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8A0A36"/>
                </a:solidFill>
              </a:rPr>
            </a:fld>
            <a:endParaRPr>
              <a:solidFill>
                <a:srgbClr val="8A0A36"/>
              </a:solidFill>
            </a:endParaRPr>
          </a:p>
        </p:txBody>
      </p:sp>
      <p:pic>
        <p:nvPicPr>
          <p:cNvPr id="6" name="图片 5" descr="Thinkvert logo 红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196850"/>
            <a:ext cx="1394460" cy="332105"/>
          </a:xfrm>
          <a:prstGeom prst="rect">
            <a:avLst/>
          </a:prstGeom>
        </p:spPr>
      </p:pic>
      <p:sp>
        <p:nvSpPr>
          <p:cNvPr id="7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1592580" y="-17145"/>
            <a:ext cx="5862955" cy="752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APPLICATION</a:t>
            </a:r>
            <a:endParaRPr lang="en-US" altLang="en-GB" sz="32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000" y="1071880"/>
            <a:ext cx="3587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accent6"/>
                </a:solidFill>
              </a:rPr>
              <a:t>Leather Rewinder</a:t>
            </a:r>
            <a:endParaRPr lang="en-US" altLang="zh-CN" sz="2000" b="1">
              <a:solidFill>
                <a:schemeClr val="accent6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4000" y="1681480"/>
            <a:ext cx="36614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6"/>
                </a:solidFill>
              </a:rPr>
              <a:t>Perfect torque control and speed control</a:t>
            </a:r>
            <a:endParaRPr lang="en-US" altLang="zh-CN" sz="1200">
              <a:solidFill>
                <a:schemeClr val="accent6"/>
              </a:solidFill>
            </a:endParaRPr>
          </a:p>
        </p:txBody>
      </p:sp>
      <p:pic>
        <p:nvPicPr>
          <p:cNvPr id="1" name="图片 0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925" y="2056130"/>
            <a:ext cx="3358515" cy="2367280"/>
          </a:xfrm>
          <a:prstGeom prst="rect">
            <a:avLst/>
          </a:prstGeom>
        </p:spPr>
      </p:pic>
      <p:pic>
        <p:nvPicPr>
          <p:cNvPr id="5" name="图片 4" descr="mmexport154400963469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595" y="2056130"/>
            <a:ext cx="1750695" cy="2367280"/>
          </a:xfrm>
          <a:prstGeom prst="rect">
            <a:avLst/>
          </a:prstGeom>
        </p:spPr>
      </p:pic>
      <p:pic>
        <p:nvPicPr>
          <p:cNvPr id="3" name="图片 2" descr="mmexport154400962729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920" y="2056130"/>
            <a:ext cx="1750060" cy="236728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8A0A36"/>
                </a:solidFill>
              </a:rPr>
            </a:fld>
            <a:endParaRPr>
              <a:solidFill>
                <a:srgbClr val="8A0A36"/>
              </a:solidFill>
            </a:endParaRPr>
          </a:p>
        </p:txBody>
      </p:sp>
      <p:pic>
        <p:nvPicPr>
          <p:cNvPr id="6" name="图片 5" descr="Thinkvert logo 红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196850"/>
            <a:ext cx="1394460" cy="332105"/>
          </a:xfrm>
          <a:prstGeom prst="rect">
            <a:avLst/>
          </a:prstGeom>
        </p:spPr>
      </p:pic>
      <p:sp>
        <p:nvSpPr>
          <p:cNvPr id="7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1592580" y="-17145"/>
            <a:ext cx="5862955" cy="752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APPLICATION</a:t>
            </a:r>
            <a:endParaRPr lang="en-US" altLang="en-GB" sz="32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000" y="1071880"/>
            <a:ext cx="3587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accent6"/>
                </a:solidFill>
              </a:rPr>
              <a:t>Engraving Machines</a:t>
            </a:r>
            <a:endParaRPr lang="en-US" altLang="zh-CN" sz="2000" b="1">
              <a:solidFill>
                <a:schemeClr val="accent6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4000" y="1681480"/>
            <a:ext cx="28359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6"/>
                </a:solidFill>
              </a:rPr>
              <a:t>800HZ, 24000RPM</a:t>
            </a:r>
            <a:endParaRPr lang="en-US" altLang="zh-CN" sz="1200">
              <a:solidFill>
                <a:schemeClr val="accent6"/>
              </a:solidFill>
            </a:endParaRPr>
          </a:p>
        </p:txBody>
      </p:sp>
      <p:pic>
        <p:nvPicPr>
          <p:cNvPr id="4" name="图片 3" descr="mmexport154400866909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580" y="1658620"/>
            <a:ext cx="2073275" cy="2745740"/>
          </a:xfrm>
          <a:prstGeom prst="rect">
            <a:avLst/>
          </a:prstGeom>
        </p:spPr>
      </p:pic>
      <p:pic>
        <p:nvPicPr>
          <p:cNvPr id="5" name="图片 4" descr="mmexport15440086734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450" y="1657985"/>
            <a:ext cx="2073275" cy="2745740"/>
          </a:xfrm>
          <a:prstGeom prst="rect">
            <a:avLst/>
          </a:prstGeom>
        </p:spPr>
      </p:pic>
      <p:pic>
        <p:nvPicPr>
          <p:cNvPr id="8" name="图片 7" descr="mmexport15440086778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1955" y="1657985"/>
            <a:ext cx="2073275" cy="274637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8A0A36"/>
                </a:solidFill>
              </a:rPr>
            </a:fld>
            <a:endParaRPr>
              <a:solidFill>
                <a:srgbClr val="8A0A36"/>
              </a:solidFill>
            </a:endParaRPr>
          </a:p>
        </p:txBody>
      </p:sp>
      <p:pic>
        <p:nvPicPr>
          <p:cNvPr id="6" name="图片 5" descr="Thinkvert logo 红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196850"/>
            <a:ext cx="1394460" cy="332105"/>
          </a:xfrm>
          <a:prstGeom prst="rect">
            <a:avLst/>
          </a:prstGeom>
        </p:spPr>
      </p:pic>
      <p:sp>
        <p:nvSpPr>
          <p:cNvPr id="7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1592580" y="-17145"/>
            <a:ext cx="5862955" cy="752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APPLICATION</a:t>
            </a:r>
            <a:endParaRPr lang="en-US" altLang="en-GB" sz="32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000" y="1071880"/>
            <a:ext cx="40817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accent6"/>
                </a:solidFill>
              </a:rPr>
              <a:t>Carpentry Engraving Machine</a:t>
            </a:r>
            <a:endParaRPr lang="en-US" altLang="zh-CN" sz="2000" b="1">
              <a:solidFill>
                <a:schemeClr val="accent6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4000" y="1681480"/>
            <a:ext cx="28359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6"/>
                </a:solidFill>
              </a:rPr>
              <a:t>Stable and reliable operation</a:t>
            </a:r>
            <a:endParaRPr lang="en-US" altLang="zh-CN" sz="1200">
              <a:solidFill>
                <a:schemeClr val="accent6"/>
              </a:solidFill>
            </a:endParaRPr>
          </a:p>
        </p:txBody>
      </p:sp>
      <p:pic>
        <p:nvPicPr>
          <p:cNvPr id="1" name="图片 0" descr="mmexport15438944306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V="1">
            <a:off x="3206115" y="1718310"/>
            <a:ext cx="3373755" cy="2529840"/>
          </a:xfrm>
          <a:prstGeom prst="rect">
            <a:avLst/>
          </a:prstGeom>
        </p:spPr>
      </p:pic>
      <p:pic>
        <p:nvPicPr>
          <p:cNvPr id="2" name="图片 1" descr="mmexport15438944335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915" y="1718310"/>
            <a:ext cx="1896110" cy="253047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8A0A36"/>
                </a:solidFill>
              </a:rPr>
            </a:fld>
            <a:endParaRPr>
              <a:solidFill>
                <a:srgbClr val="8A0A36"/>
              </a:solidFill>
            </a:endParaRPr>
          </a:p>
        </p:txBody>
      </p:sp>
      <p:pic>
        <p:nvPicPr>
          <p:cNvPr id="6" name="图片 5" descr="Thinkvert logo 红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196850"/>
            <a:ext cx="1394460" cy="332105"/>
          </a:xfrm>
          <a:prstGeom prst="rect">
            <a:avLst/>
          </a:prstGeom>
        </p:spPr>
      </p:pic>
      <p:sp>
        <p:nvSpPr>
          <p:cNvPr id="7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1592580" y="-17145"/>
            <a:ext cx="5862955" cy="752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APPLICATION</a:t>
            </a:r>
            <a:endParaRPr lang="en-US" altLang="en-GB" sz="32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000" y="1071880"/>
            <a:ext cx="3587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accent6"/>
                </a:solidFill>
              </a:rPr>
              <a:t>Plastic Mixer</a:t>
            </a:r>
            <a:endParaRPr lang="en-US" altLang="zh-CN" sz="2000" b="1">
              <a:solidFill>
                <a:schemeClr val="accent6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4000" y="1681480"/>
            <a:ext cx="28359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6"/>
                </a:solidFill>
              </a:rPr>
              <a:t>Stable and reliable operation</a:t>
            </a:r>
            <a:endParaRPr lang="en-US" altLang="zh-CN" sz="1200">
              <a:solidFill>
                <a:schemeClr val="accent6"/>
              </a:solidFill>
            </a:endParaRPr>
          </a:p>
        </p:txBody>
      </p:sp>
      <p:pic>
        <p:nvPicPr>
          <p:cNvPr id="1" name="图片 0" descr="mmexport15438968022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195" y="1132205"/>
            <a:ext cx="1898015" cy="2531110"/>
          </a:xfrm>
          <a:prstGeom prst="rect">
            <a:avLst/>
          </a:prstGeom>
        </p:spPr>
      </p:pic>
      <p:pic>
        <p:nvPicPr>
          <p:cNvPr id="2" name="图片 1" descr="mmexport15438968070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360" y="1132205"/>
            <a:ext cx="3375025" cy="253174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8A0A36"/>
                </a:solidFill>
              </a:rPr>
            </a:fld>
            <a:endParaRPr>
              <a:solidFill>
                <a:srgbClr val="8A0A36"/>
              </a:solidFill>
            </a:endParaRPr>
          </a:p>
        </p:txBody>
      </p:sp>
      <p:pic>
        <p:nvPicPr>
          <p:cNvPr id="6" name="图片 5" descr="Thinkvert logo 红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196850"/>
            <a:ext cx="1394460" cy="332105"/>
          </a:xfrm>
          <a:prstGeom prst="rect">
            <a:avLst/>
          </a:prstGeom>
        </p:spPr>
      </p:pic>
      <p:sp>
        <p:nvSpPr>
          <p:cNvPr id="7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1592580" y="-17145"/>
            <a:ext cx="5862955" cy="752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APPLICATION</a:t>
            </a:r>
            <a:endParaRPr lang="en-US" altLang="en-GB" sz="32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000" y="1071880"/>
            <a:ext cx="3587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accent6"/>
                </a:solidFill>
              </a:rPr>
              <a:t>Coating machine</a:t>
            </a:r>
            <a:endParaRPr lang="en-US" altLang="zh-CN" sz="2000" b="1">
              <a:solidFill>
                <a:schemeClr val="accent6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4000" y="1681480"/>
            <a:ext cx="28359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6"/>
                </a:solidFill>
                <a:sym typeface="+mn-ea"/>
              </a:rPr>
              <a:t>Perfect torque control and speed control</a:t>
            </a:r>
            <a:endParaRPr lang="en-US" altLang="zh-CN" sz="1200">
              <a:solidFill>
                <a:schemeClr val="accent6"/>
              </a:solidFill>
            </a:endParaRPr>
          </a:p>
        </p:txBody>
      </p:sp>
      <p:pic>
        <p:nvPicPr>
          <p:cNvPr id="4" name="图片 3" descr="mmexport15438971718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840" y="1217930"/>
            <a:ext cx="2989580" cy="2242185"/>
          </a:xfrm>
          <a:prstGeom prst="rect">
            <a:avLst/>
          </a:prstGeom>
        </p:spPr>
      </p:pic>
      <p:pic>
        <p:nvPicPr>
          <p:cNvPr id="5" name="图片 4" descr="mmexport15438971840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175" y="1217930"/>
            <a:ext cx="2990215" cy="224218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sldNum" idx="12"/>
          </p:nvPr>
        </p:nvSpPr>
        <p:spPr>
          <a:xfrm>
            <a:off x="19339" y="478038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8A0A36"/>
                </a:solidFill>
              </a:rPr>
            </a:fld>
            <a:endParaRPr>
              <a:solidFill>
                <a:srgbClr val="8A0A36"/>
              </a:solidFill>
            </a:endParaRPr>
          </a:p>
        </p:txBody>
      </p:sp>
      <p:graphicFrame>
        <p:nvGraphicFramePr>
          <p:cNvPr id="10" name="图表 9"/>
          <p:cNvGraphicFramePr/>
          <p:nvPr/>
        </p:nvGraphicFramePr>
        <p:xfrm>
          <a:off x="1648460" y="975360"/>
          <a:ext cx="6088380" cy="3660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pic>
        <p:nvPicPr>
          <p:cNvPr id="2" name="图片 1" descr="Thinkvert logo 红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96850"/>
            <a:ext cx="1394460" cy="332105"/>
          </a:xfrm>
          <a:prstGeom prst="rect">
            <a:avLst/>
          </a:prstGeom>
        </p:spPr>
      </p:pic>
      <p:sp>
        <p:nvSpPr>
          <p:cNvPr id="4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" name="Shape 82"/>
          <p:cNvSpPr txBox="1"/>
          <p:nvPr/>
        </p:nvSpPr>
        <p:spPr>
          <a:xfrm>
            <a:off x="1943735" y="1169035"/>
            <a:ext cx="1179195" cy="3397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▪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9pPr>
          </a:lstStyle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en-GB" sz="1200">
                <a:solidFill>
                  <a:schemeClr val="accent6"/>
                </a:solidFill>
                <a:latin typeface="+mn-lt"/>
                <a:cs typeface="+mn-lt"/>
              </a:rPr>
              <a:t>Unit: $1K</a:t>
            </a:r>
            <a:endParaRPr lang="en-US" altLang="en-GB" sz="1200">
              <a:solidFill>
                <a:schemeClr val="accent6"/>
              </a:solidFill>
              <a:latin typeface="+mn-lt"/>
              <a:cs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71065" y="4390390"/>
            <a:ext cx="592455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/>
              <a:t>2016               2017                2018               2019               2020               2021              2022            </a:t>
            </a:r>
            <a:endParaRPr lang="en-US" altLang="zh-CN" sz="1000"/>
          </a:p>
        </p:txBody>
      </p:sp>
      <p:sp>
        <p:nvSpPr>
          <p:cNvPr id="61" name="Shape 61"/>
          <p:cNvSpPr txBox="1"/>
          <p:nvPr/>
        </p:nvSpPr>
        <p:spPr>
          <a:xfrm>
            <a:off x="1592580" y="-17145"/>
            <a:ext cx="5862955" cy="752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SALES GROWTH CHART</a:t>
            </a:r>
            <a:endParaRPr lang="en-US" altLang="en-GB" sz="32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8" name="左大括号 7"/>
          <p:cNvSpPr/>
          <p:nvPr/>
        </p:nvSpPr>
        <p:spPr>
          <a:xfrm rot="16200000">
            <a:off x="5643880" y="3102610"/>
            <a:ext cx="144145" cy="3210560"/>
          </a:xfrm>
          <a:prstGeom prst="leftBrac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597775" y="4535170"/>
            <a:ext cx="98171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>
                <a:solidFill>
                  <a:schemeClr val="accent6"/>
                </a:solidFill>
              </a:rPr>
              <a:t>(Forecast)</a:t>
            </a:r>
            <a:endParaRPr lang="en-US" altLang="zh-CN" sz="1000" b="1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8A0A36"/>
                </a:solidFill>
              </a:rPr>
            </a:fld>
            <a:endParaRPr>
              <a:solidFill>
                <a:srgbClr val="8A0A36"/>
              </a:solidFill>
            </a:endParaRPr>
          </a:p>
        </p:txBody>
      </p:sp>
      <p:pic>
        <p:nvPicPr>
          <p:cNvPr id="6" name="图片 5" descr="Thinkvert logo 红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196850"/>
            <a:ext cx="1394460" cy="332105"/>
          </a:xfrm>
          <a:prstGeom prst="rect">
            <a:avLst/>
          </a:prstGeom>
        </p:spPr>
      </p:pic>
      <p:sp>
        <p:nvSpPr>
          <p:cNvPr id="7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1592580" y="-17145"/>
            <a:ext cx="5862955" cy="752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APPLICATION</a:t>
            </a:r>
            <a:endParaRPr lang="en-US" altLang="en-GB" sz="32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000" y="1071880"/>
            <a:ext cx="3587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accent6"/>
                </a:solidFill>
              </a:rPr>
              <a:t>Acrylic Film Machine</a:t>
            </a:r>
            <a:endParaRPr lang="en-US" altLang="zh-CN" sz="2000" b="1">
              <a:solidFill>
                <a:schemeClr val="accent6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4000" y="1681480"/>
            <a:ext cx="28359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6"/>
                </a:solidFill>
              </a:rPr>
              <a:t>Stable and reliable operation</a:t>
            </a:r>
            <a:endParaRPr lang="en-US" altLang="zh-CN" sz="1200">
              <a:solidFill>
                <a:schemeClr val="accent6"/>
              </a:solidFill>
            </a:endParaRPr>
          </a:p>
        </p:txBody>
      </p:sp>
      <p:pic>
        <p:nvPicPr>
          <p:cNvPr id="1" name="图片 0" descr="mmexport15438951556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910" y="1174115"/>
            <a:ext cx="1918335" cy="2557780"/>
          </a:xfrm>
          <a:prstGeom prst="rect">
            <a:avLst/>
          </a:prstGeom>
        </p:spPr>
      </p:pic>
      <p:pic>
        <p:nvPicPr>
          <p:cNvPr id="2" name="图片 1" descr="mmexport15438951632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539105" y="746760"/>
            <a:ext cx="2560955" cy="341566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8A0A36"/>
                </a:solidFill>
              </a:rPr>
            </a:fld>
            <a:endParaRPr>
              <a:solidFill>
                <a:srgbClr val="8A0A36"/>
              </a:solidFill>
            </a:endParaRPr>
          </a:p>
        </p:txBody>
      </p:sp>
      <p:pic>
        <p:nvPicPr>
          <p:cNvPr id="6" name="图片 5" descr="Thinkvert logo 红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196850"/>
            <a:ext cx="1394460" cy="332105"/>
          </a:xfrm>
          <a:prstGeom prst="rect">
            <a:avLst/>
          </a:prstGeom>
        </p:spPr>
      </p:pic>
      <p:sp>
        <p:nvSpPr>
          <p:cNvPr id="7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1592580" y="-17145"/>
            <a:ext cx="5862955" cy="752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APPLICATION</a:t>
            </a:r>
            <a:endParaRPr lang="en-US" altLang="en-GB" sz="32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000" y="1071880"/>
            <a:ext cx="3587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accent6"/>
                </a:solidFill>
              </a:rPr>
              <a:t>Wire Drawing Machine</a:t>
            </a:r>
            <a:endParaRPr lang="en-US" altLang="zh-CN" sz="2000" b="1">
              <a:solidFill>
                <a:schemeClr val="accent6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4000" y="1681480"/>
            <a:ext cx="28359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6"/>
                </a:solidFill>
              </a:rPr>
              <a:t>Stable and reliable operation</a:t>
            </a:r>
            <a:endParaRPr lang="en-US" altLang="zh-CN" sz="1200">
              <a:solidFill>
                <a:schemeClr val="accent6"/>
              </a:solidFill>
            </a:endParaRPr>
          </a:p>
        </p:txBody>
      </p:sp>
      <p:pic>
        <p:nvPicPr>
          <p:cNvPr id="1" name="图片 0" descr="mmexport15438984136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975" y="1071880"/>
            <a:ext cx="3169285" cy="2376805"/>
          </a:xfrm>
          <a:prstGeom prst="rect">
            <a:avLst/>
          </a:prstGeom>
        </p:spPr>
      </p:pic>
      <p:pic>
        <p:nvPicPr>
          <p:cNvPr id="2" name="图片 1" descr="mmexport15438984080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175" y="2033270"/>
            <a:ext cx="3173730" cy="238061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8A0A36"/>
                </a:solidFill>
              </a:rPr>
            </a:fld>
            <a:endParaRPr>
              <a:solidFill>
                <a:srgbClr val="8A0A36"/>
              </a:solidFill>
            </a:endParaRPr>
          </a:p>
        </p:txBody>
      </p:sp>
      <p:pic>
        <p:nvPicPr>
          <p:cNvPr id="6" name="图片 5" descr="Thinkvert logo 红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196850"/>
            <a:ext cx="1394460" cy="332105"/>
          </a:xfrm>
          <a:prstGeom prst="rect">
            <a:avLst/>
          </a:prstGeom>
        </p:spPr>
      </p:pic>
      <p:sp>
        <p:nvSpPr>
          <p:cNvPr id="7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1592580" y="-17145"/>
            <a:ext cx="5862955" cy="752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APPLICATION</a:t>
            </a:r>
            <a:endParaRPr lang="en-US" altLang="en-GB" sz="32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000" y="1071880"/>
            <a:ext cx="3587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accent6"/>
                </a:solidFill>
              </a:rPr>
              <a:t>Homogenizer</a:t>
            </a:r>
            <a:endParaRPr lang="en-US" altLang="zh-CN" sz="2000" b="1">
              <a:solidFill>
                <a:schemeClr val="accent6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4000" y="1681480"/>
            <a:ext cx="28359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6"/>
                </a:solidFill>
              </a:rPr>
              <a:t>55kw homogenizer</a:t>
            </a:r>
            <a:endParaRPr lang="en-US" altLang="zh-CN" sz="1200">
              <a:solidFill>
                <a:schemeClr val="accent6"/>
              </a:solidFill>
            </a:endParaRPr>
          </a:p>
          <a:p>
            <a:r>
              <a:rPr lang="en-US" altLang="zh-CN" sz="1200">
                <a:solidFill>
                  <a:schemeClr val="accent6"/>
                </a:solidFill>
              </a:rPr>
              <a:t>Smooth running and low noise</a:t>
            </a:r>
            <a:endParaRPr lang="en-US" altLang="zh-CN" sz="1200">
              <a:solidFill>
                <a:schemeClr val="accent6"/>
              </a:solidFill>
            </a:endParaRPr>
          </a:p>
        </p:txBody>
      </p:sp>
      <p:pic>
        <p:nvPicPr>
          <p:cNvPr id="4" name="图片 3" descr="mmexport15438589710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300" y="1090930"/>
            <a:ext cx="1962785" cy="2619375"/>
          </a:xfrm>
          <a:prstGeom prst="rect">
            <a:avLst/>
          </a:prstGeom>
        </p:spPr>
      </p:pic>
      <p:pic>
        <p:nvPicPr>
          <p:cNvPr id="5" name="图片 4" descr="mmexport154385897409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885" y="1090295"/>
            <a:ext cx="1964055" cy="262001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8A0A36"/>
                </a:solidFill>
              </a:rPr>
            </a:fld>
            <a:endParaRPr>
              <a:solidFill>
                <a:srgbClr val="8A0A36"/>
              </a:solidFill>
            </a:endParaRPr>
          </a:p>
        </p:txBody>
      </p:sp>
      <p:pic>
        <p:nvPicPr>
          <p:cNvPr id="6" name="图片 5" descr="Thinkvert logo 红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196850"/>
            <a:ext cx="1394460" cy="332105"/>
          </a:xfrm>
          <a:prstGeom prst="rect">
            <a:avLst/>
          </a:prstGeom>
        </p:spPr>
      </p:pic>
      <p:sp>
        <p:nvSpPr>
          <p:cNvPr id="7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1592580" y="-17145"/>
            <a:ext cx="5862955" cy="752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APPLICATION</a:t>
            </a:r>
            <a:endParaRPr lang="en-US" altLang="en-GB" sz="32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000" y="1071880"/>
            <a:ext cx="3587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accent6"/>
                </a:solidFill>
              </a:rPr>
              <a:t>Brick Machine</a:t>
            </a:r>
            <a:endParaRPr lang="en-US" altLang="zh-CN" sz="2000" b="1">
              <a:solidFill>
                <a:schemeClr val="accent6"/>
              </a:solidFill>
            </a:endParaRPr>
          </a:p>
        </p:txBody>
      </p:sp>
      <p:pic>
        <p:nvPicPr>
          <p:cNvPr id="5" name="图片 4" descr="图片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875" y="1123950"/>
            <a:ext cx="2171065" cy="28956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54000" y="1681480"/>
            <a:ext cx="283591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6"/>
                </a:solidFill>
              </a:rPr>
              <a:t>Masonry forming has good compactness, smooth surface appearance.</a:t>
            </a:r>
            <a:endParaRPr lang="en-US" altLang="zh-CN" sz="1200">
              <a:solidFill>
                <a:schemeClr val="accent6"/>
              </a:solidFill>
            </a:endParaRPr>
          </a:p>
          <a:p>
            <a:endParaRPr lang="en-US" altLang="zh-CN" sz="1200">
              <a:solidFill>
                <a:schemeClr val="accent6"/>
              </a:solidFill>
            </a:endParaRPr>
          </a:p>
          <a:p>
            <a:r>
              <a:rPr lang="en-US" altLang="zh-CN" sz="1200">
                <a:solidFill>
                  <a:schemeClr val="accent6"/>
                </a:solidFill>
              </a:rPr>
              <a:t>With unique voltage regulator function ,can output enough voltage to drive the motor to work even if the grid voltage is low.</a:t>
            </a:r>
            <a:endParaRPr lang="en-US" altLang="zh-CN" sz="1200">
              <a:solidFill>
                <a:schemeClr val="accent6"/>
              </a:solidFill>
            </a:endParaRPr>
          </a:p>
        </p:txBody>
      </p:sp>
      <p:pic>
        <p:nvPicPr>
          <p:cNvPr id="2" name="图片 1" descr="mmexport1543895572313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655" y="1123950"/>
            <a:ext cx="2170430" cy="2895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8A0A36"/>
                </a:solidFill>
              </a:rPr>
            </a:fld>
            <a:endParaRPr>
              <a:solidFill>
                <a:srgbClr val="8A0A36"/>
              </a:solidFill>
            </a:endParaRPr>
          </a:p>
        </p:txBody>
      </p:sp>
      <p:pic>
        <p:nvPicPr>
          <p:cNvPr id="6" name="图片 5" descr="Thinkvert logo 红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196850"/>
            <a:ext cx="1394460" cy="332105"/>
          </a:xfrm>
          <a:prstGeom prst="rect">
            <a:avLst/>
          </a:prstGeom>
        </p:spPr>
      </p:pic>
      <p:sp>
        <p:nvSpPr>
          <p:cNvPr id="7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1592580" y="-17145"/>
            <a:ext cx="5862955" cy="752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APPLICATION</a:t>
            </a:r>
            <a:endParaRPr lang="en-US" altLang="en-GB" sz="32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000" y="1071880"/>
            <a:ext cx="3587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accent6"/>
                </a:solidFill>
              </a:rPr>
              <a:t>Die Casting Machine</a:t>
            </a:r>
            <a:endParaRPr lang="en-US" altLang="zh-CN" sz="2000" b="1">
              <a:solidFill>
                <a:schemeClr val="accent6"/>
              </a:solidFill>
            </a:endParaRPr>
          </a:p>
        </p:txBody>
      </p:sp>
      <p:pic>
        <p:nvPicPr>
          <p:cNvPr id="4" name="图片 3" descr="图片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015" y="1174115"/>
            <a:ext cx="2283460" cy="3061970"/>
          </a:xfrm>
          <a:prstGeom prst="rect">
            <a:avLst/>
          </a:prstGeom>
        </p:spPr>
      </p:pic>
      <p:pic>
        <p:nvPicPr>
          <p:cNvPr id="9" name="图片 8" descr="图片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755" y="1174115"/>
            <a:ext cx="2273300" cy="306133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54000" y="1681480"/>
            <a:ext cx="28359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6"/>
                </a:solidFill>
              </a:rPr>
              <a:t>Energy saving rate up to 30%</a:t>
            </a:r>
            <a:endParaRPr lang="en-US" altLang="zh-CN" sz="120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8A0A36"/>
                </a:solidFill>
              </a:rPr>
            </a:fld>
            <a:endParaRPr>
              <a:solidFill>
                <a:srgbClr val="8A0A36"/>
              </a:solidFill>
            </a:endParaRPr>
          </a:p>
        </p:txBody>
      </p:sp>
      <p:pic>
        <p:nvPicPr>
          <p:cNvPr id="6" name="图片 5" descr="Thinkvert logo 红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196850"/>
            <a:ext cx="1394460" cy="332105"/>
          </a:xfrm>
          <a:prstGeom prst="rect">
            <a:avLst/>
          </a:prstGeom>
        </p:spPr>
      </p:pic>
      <p:sp>
        <p:nvSpPr>
          <p:cNvPr id="7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1592580" y="-17145"/>
            <a:ext cx="5862955" cy="752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APPLICATION</a:t>
            </a:r>
            <a:endParaRPr lang="en-US" altLang="en-GB" sz="32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000" y="1071880"/>
            <a:ext cx="3587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accent6"/>
                </a:solidFill>
              </a:rPr>
              <a:t>Centrifugal Machine</a:t>
            </a:r>
            <a:endParaRPr lang="en-US" altLang="zh-CN" sz="2000" b="1">
              <a:solidFill>
                <a:schemeClr val="accent6"/>
              </a:solidFill>
            </a:endParaRPr>
          </a:p>
        </p:txBody>
      </p:sp>
      <p:pic>
        <p:nvPicPr>
          <p:cNvPr id="1" name="图片 0" descr="图片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2335" y="1130935"/>
            <a:ext cx="2253615" cy="3006090"/>
          </a:xfrm>
          <a:prstGeom prst="rect">
            <a:avLst/>
          </a:prstGeom>
        </p:spPr>
      </p:pic>
      <p:pic>
        <p:nvPicPr>
          <p:cNvPr id="2" name="图片 1" descr="图片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120" y="1130935"/>
            <a:ext cx="2252980" cy="30060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4000" y="1681480"/>
            <a:ext cx="283591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6"/>
                </a:solidFill>
              </a:rPr>
              <a:t>Long time acceleration and deceleration and high-speed stable operation.</a:t>
            </a:r>
            <a:endParaRPr lang="en-US" altLang="zh-CN" sz="1200">
              <a:solidFill>
                <a:schemeClr val="accent6"/>
              </a:solidFill>
            </a:endParaRPr>
          </a:p>
          <a:p>
            <a:endParaRPr lang="en-US" altLang="zh-CN" sz="1200">
              <a:solidFill>
                <a:schemeClr val="accent6"/>
              </a:solidFill>
            </a:endParaRPr>
          </a:p>
          <a:p>
            <a:r>
              <a:rPr lang="en-US" altLang="zh-CN" sz="1200">
                <a:solidFill>
                  <a:schemeClr val="accent6"/>
                </a:solidFill>
              </a:rPr>
              <a:t>Fast current limiting and voltage limiting to ensure no trip during start and stop.</a:t>
            </a:r>
            <a:endParaRPr lang="en-US" altLang="zh-CN" sz="1200">
              <a:solidFill>
                <a:schemeClr val="accent6"/>
              </a:solidFill>
            </a:endParaRPr>
          </a:p>
          <a:p>
            <a:endParaRPr lang="en-US" altLang="zh-CN" sz="1200">
              <a:solidFill>
                <a:schemeClr val="accent6"/>
              </a:solidFill>
            </a:endParaRPr>
          </a:p>
          <a:p>
            <a:r>
              <a:rPr lang="en-US" altLang="zh-CN" sz="1200">
                <a:solidFill>
                  <a:schemeClr val="accent6"/>
                </a:solidFill>
              </a:rPr>
              <a:t>Large torque in low frequency, quick start when the load is unbalance and the eccentricity is high.</a:t>
            </a:r>
            <a:endParaRPr lang="en-US" altLang="zh-CN" sz="120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8A0A36"/>
                </a:solidFill>
              </a:rPr>
            </a:fld>
            <a:endParaRPr>
              <a:solidFill>
                <a:srgbClr val="8A0A36"/>
              </a:solidFill>
            </a:endParaRPr>
          </a:p>
        </p:txBody>
      </p:sp>
      <p:pic>
        <p:nvPicPr>
          <p:cNvPr id="6" name="图片 5" descr="Thinkvert logo 红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196850"/>
            <a:ext cx="1394460" cy="332105"/>
          </a:xfrm>
          <a:prstGeom prst="rect">
            <a:avLst/>
          </a:prstGeom>
        </p:spPr>
      </p:pic>
      <p:sp>
        <p:nvSpPr>
          <p:cNvPr id="7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1592580" y="-17145"/>
            <a:ext cx="5862955" cy="752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APPLICATION</a:t>
            </a:r>
            <a:endParaRPr lang="en-US" altLang="en-GB" sz="32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000" y="1071880"/>
            <a:ext cx="3587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accent6"/>
                </a:solidFill>
              </a:rPr>
              <a:t>Sugar Mill</a:t>
            </a:r>
            <a:endParaRPr lang="en-US" altLang="zh-CN" sz="2000" b="1">
              <a:solidFill>
                <a:schemeClr val="accent6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4000" y="1681480"/>
            <a:ext cx="283591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6"/>
                </a:solidFill>
              </a:rPr>
              <a:t>Long time acceleration and deceleration and high-speed stable operation.</a:t>
            </a:r>
            <a:endParaRPr lang="en-US" altLang="zh-CN" sz="1200">
              <a:solidFill>
                <a:schemeClr val="accent6"/>
              </a:solidFill>
            </a:endParaRPr>
          </a:p>
          <a:p>
            <a:endParaRPr lang="en-US" altLang="zh-CN" sz="1200">
              <a:solidFill>
                <a:schemeClr val="accent6"/>
              </a:solidFill>
            </a:endParaRPr>
          </a:p>
          <a:p>
            <a:r>
              <a:rPr lang="en-US" altLang="zh-CN" sz="1200">
                <a:solidFill>
                  <a:schemeClr val="accent6"/>
                </a:solidFill>
              </a:rPr>
              <a:t>Fast current limiting and voltage limiting to ensure no trip during start and stop.</a:t>
            </a:r>
            <a:endParaRPr lang="en-US" altLang="zh-CN" sz="1200">
              <a:solidFill>
                <a:schemeClr val="accent6"/>
              </a:solidFill>
            </a:endParaRPr>
          </a:p>
          <a:p>
            <a:endParaRPr lang="en-US" altLang="zh-CN" sz="1200">
              <a:solidFill>
                <a:schemeClr val="accent6"/>
              </a:solidFill>
            </a:endParaRPr>
          </a:p>
          <a:p>
            <a:r>
              <a:rPr lang="en-US" altLang="zh-CN" sz="1200">
                <a:solidFill>
                  <a:schemeClr val="accent6"/>
                </a:solidFill>
              </a:rPr>
              <a:t>Large torque in low frequency, quick start when the load is unbalance and the eccentricity is high.</a:t>
            </a:r>
            <a:endParaRPr lang="en-US" altLang="zh-CN" sz="1200">
              <a:solidFill>
                <a:schemeClr val="accent6"/>
              </a:solidFill>
            </a:endParaRPr>
          </a:p>
        </p:txBody>
      </p:sp>
      <p:pic>
        <p:nvPicPr>
          <p:cNvPr id="5" name="图片 4" descr="微信图片_201811261105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7035" y="1178560"/>
            <a:ext cx="3172460" cy="2379345"/>
          </a:xfrm>
          <a:prstGeom prst="rect">
            <a:avLst/>
          </a:prstGeom>
        </p:spPr>
      </p:pic>
      <p:pic>
        <p:nvPicPr>
          <p:cNvPr id="8" name="图片 7" descr="微信图片_20181126110542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905" y="1177925"/>
            <a:ext cx="1783715" cy="237998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8A0A36"/>
                </a:solidFill>
              </a:rPr>
            </a:fld>
            <a:endParaRPr>
              <a:solidFill>
                <a:srgbClr val="8A0A36"/>
              </a:solidFill>
            </a:endParaRPr>
          </a:p>
        </p:txBody>
      </p:sp>
      <p:pic>
        <p:nvPicPr>
          <p:cNvPr id="6" name="图片 5" descr="Thinkvert logo 红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196850"/>
            <a:ext cx="1394460" cy="332105"/>
          </a:xfrm>
          <a:prstGeom prst="rect">
            <a:avLst/>
          </a:prstGeom>
        </p:spPr>
      </p:pic>
      <p:sp>
        <p:nvSpPr>
          <p:cNvPr id="7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1592580" y="-17145"/>
            <a:ext cx="5862955" cy="752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APPLICATION</a:t>
            </a:r>
            <a:endParaRPr lang="en-US" altLang="en-GB" sz="32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000" y="1071880"/>
            <a:ext cx="3587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accent6"/>
                </a:solidFill>
              </a:rPr>
              <a:t>Slitting Machine</a:t>
            </a:r>
            <a:endParaRPr lang="en-US" altLang="zh-CN" sz="2000" b="1">
              <a:solidFill>
                <a:schemeClr val="accent6"/>
              </a:solidFill>
            </a:endParaRPr>
          </a:p>
        </p:txBody>
      </p:sp>
      <p:pic>
        <p:nvPicPr>
          <p:cNvPr id="5" name="图片 4" descr="7283157155988299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745" y="2226310"/>
            <a:ext cx="3020060" cy="21177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4000" y="1681480"/>
            <a:ext cx="317436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6"/>
                </a:solidFill>
              </a:rPr>
              <a:t>Perfect torque control and speed control</a:t>
            </a:r>
            <a:endParaRPr lang="en-US" altLang="zh-CN" sz="1200">
              <a:solidFill>
                <a:schemeClr val="accent6"/>
              </a:solidFill>
            </a:endParaRPr>
          </a:p>
        </p:txBody>
      </p:sp>
      <p:pic>
        <p:nvPicPr>
          <p:cNvPr id="1" name="图片 0" descr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660" y="2226945"/>
            <a:ext cx="1590040" cy="2117090"/>
          </a:xfrm>
          <a:prstGeom prst="rect">
            <a:avLst/>
          </a:prstGeom>
        </p:spPr>
      </p:pic>
      <p:pic>
        <p:nvPicPr>
          <p:cNvPr id="2" name="图片 1" descr="mmexport15438968614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2645" y="2226310"/>
            <a:ext cx="2821940" cy="211645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8A0A36"/>
                </a:solidFill>
              </a:rPr>
            </a:fld>
            <a:endParaRPr>
              <a:solidFill>
                <a:srgbClr val="8A0A36"/>
              </a:solidFill>
            </a:endParaRPr>
          </a:p>
        </p:txBody>
      </p:sp>
      <p:pic>
        <p:nvPicPr>
          <p:cNvPr id="6" name="图片 5" descr="Thinkvert logo 红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196850"/>
            <a:ext cx="1394460" cy="332105"/>
          </a:xfrm>
          <a:prstGeom prst="rect">
            <a:avLst/>
          </a:prstGeom>
        </p:spPr>
      </p:pic>
      <p:sp>
        <p:nvSpPr>
          <p:cNvPr id="7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1592580" y="-17145"/>
            <a:ext cx="5862955" cy="752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APPLICATION</a:t>
            </a:r>
            <a:endParaRPr lang="en-US" altLang="en-GB" sz="32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000" y="1071880"/>
            <a:ext cx="3587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accent6"/>
                </a:solidFill>
              </a:rPr>
              <a:t>Steel Bar Making Machine</a:t>
            </a:r>
            <a:endParaRPr lang="en-US" altLang="zh-CN" sz="2000" b="1">
              <a:solidFill>
                <a:schemeClr val="accent6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4000" y="1681480"/>
            <a:ext cx="2835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6"/>
                </a:solidFill>
              </a:rPr>
              <a:t>Use 4G Infineon IGBT, inverter working environment temperature up to 60℃</a:t>
            </a:r>
            <a:endParaRPr lang="en-US" altLang="zh-CN" sz="1200">
              <a:solidFill>
                <a:schemeClr val="accent6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370" y="1160780"/>
            <a:ext cx="2857500" cy="2012950"/>
          </a:xfrm>
          <a:prstGeom prst="rect">
            <a:avLst/>
          </a:prstGeom>
        </p:spPr>
      </p:pic>
      <p:pic>
        <p:nvPicPr>
          <p:cNvPr id="8" name="图片 7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925" y="1160780"/>
            <a:ext cx="1456690" cy="201231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8A0A36"/>
                </a:solidFill>
              </a:rPr>
            </a:fld>
            <a:endParaRPr>
              <a:solidFill>
                <a:srgbClr val="8A0A36"/>
              </a:solidFill>
            </a:endParaRPr>
          </a:p>
        </p:txBody>
      </p:sp>
      <p:pic>
        <p:nvPicPr>
          <p:cNvPr id="6" name="图片 5" descr="Thinkvert logo 红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196850"/>
            <a:ext cx="1394460" cy="332105"/>
          </a:xfrm>
          <a:prstGeom prst="rect">
            <a:avLst/>
          </a:prstGeom>
        </p:spPr>
      </p:pic>
      <p:sp>
        <p:nvSpPr>
          <p:cNvPr id="7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1592580" y="-17145"/>
            <a:ext cx="5862955" cy="752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APPLICATION</a:t>
            </a:r>
            <a:endParaRPr lang="en-US" altLang="en-GB" sz="32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000" y="1071880"/>
            <a:ext cx="3587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accent6"/>
                </a:solidFill>
              </a:rPr>
              <a:t>Wire Drawing Machine</a:t>
            </a:r>
            <a:endParaRPr lang="en-US" altLang="zh-CN" sz="2000" b="1">
              <a:solidFill>
                <a:schemeClr val="accent6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4000" y="1681480"/>
            <a:ext cx="28359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6"/>
                </a:solidFill>
                <a:sym typeface="+mn-ea"/>
              </a:rPr>
              <a:t>Constant torque stable output, low rejection rate.</a:t>
            </a:r>
            <a:endParaRPr lang="en-US" altLang="zh-CN" sz="1200">
              <a:solidFill>
                <a:schemeClr val="accent6"/>
              </a:solidFill>
            </a:endParaRPr>
          </a:p>
        </p:txBody>
      </p:sp>
      <p:pic>
        <p:nvPicPr>
          <p:cNvPr id="3" name="图片 2" descr="2017051917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780" y="2600325"/>
            <a:ext cx="2759710" cy="1945005"/>
          </a:xfrm>
          <a:prstGeom prst="rect">
            <a:avLst/>
          </a:prstGeom>
        </p:spPr>
      </p:pic>
      <p:pic>
        <p:nvPicPr>
          <p:cNvPr id="1" name="图片 0" descr="mmexport15237275086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205" y="1197610"/>
            <a:ext cx="2593340" cy="194564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61" name="Shape 61"/>
          <p:cNvSpPr txBox="1"/>
          <p:nvPr>
            <p:ph type="ctrTitle"/>
          </p:nvPr>
        </p:nvSpPr>
        <p:spPr>
          <a:xfrm>
            <a:off x="1634490" y="-9525"/>
            <a:ext cx="5862955" cy="752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latin typeface="Oswald" panose="00000500000000000000" charset="0"/>
                <a:cs typeface="Oswald" panose="00000500000000000000" charset="0"/>
              </a:rPr>
              <a:t>WHY CHOOSE US</a:t>
            </a:r>
            <a:endParaRPr lang="en-US" altLang="en-GB" sz="3200">
              <a:latin typeface="Oswald" panose="00000500000000000000" charset="0"/>
              <a:cs typeface="Oswald" panose="00000500000000000000" charset="0"/>
            </a:endParaRPr>
          </a:p>
        </p:txBody>
      </p:sp>
      <p:pic>
        <p:nvPicPr>
          <p:cNvPr id="2" name="图片 1" descr="Thinkvert logo 透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7965" y="880110"/>
            <a:ext cx="1406525" cy="334010"/>
          </a:xfrm>
          <a:prstGeom prst="rect">
            <a:avLst/>
          </a:prstGeom>
        </p:spPr>
      </p:pic>
      <p:sp>
        <p:nvSpPr>
          <p:cNvPr id="3" name="Shape 61"/>
          <p:cNvSpPr txBox="1"/>
          <p:nvPr/>
        </p:nvSpPr>
        <p:spPr>
          <a:xfrm>
            <a:off x="7391400" y="93408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bg1">
                    <a:lumMod val="50000"/>
                  </a:schemeClr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bg1">
                  <a:lumMod val="50000"/>
                </a:schemeClr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" name="Shape 82"/>
          <p:cNvSpPr txBox="1"/>
          <p:nvPr/>
        </p:nvSpPr>
        <p:spPr>
          <a:xfrm>
            <a:off x="227965" y="2381885"/>
            <a:ext cx="5314315" cy="176720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▪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9pPr>
          </a:lstStyle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200">
                <a:latin typeface="+mn-lt"/>
                <a:cs typeface="+mn-lt"/>
              </a:rPr>
              <a:t>0.1s full-load acceleration and deceleration stable operation</a:t>
            </a:r>
            <a:endParaRPr lang="en-GB" sz="1200">
              <a:latin typeface="+mn-lt"/>
              <a:cs typeface="+mn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200">
                <a:latin typeface="+mn-lt"/>
                <a:cs typeface="+mn-lt"/>
              </a:rPr>
              <a:t>Fast current limit, no tripping operation</a:t>
            </a:r>
            <a:endParaRPr lang="en-GB" sz="1200">
              <a:latin typeface="+mn-lt"/>
              <a:cs typeface="+mn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200">
                <a:latin typeface="+mn-lt"/>
                <a:cs typeface="+mn-lt"/>
              </a:rPr>
              <a:t>Low frequency full load stable operation</a:t>
            </a:r>
            <a:endParaRPr lang="en-GB" sz="1200">
              <a:latin typeface="+mn-lt"/>
              <a:cs typeface="+mn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200">
                <a:latin typeface="+mn-lt"/>
                <a:cs typeface="+mn-lt"/>
              </a:rPr>
              <a:t>Arbitrary acceleration and deceleration and steady state operation, current and voltage stability control</a:t>
            </a:r>
            <a:endParaRPr lang="en-GB" sz="1200">
              <a:latin typeface="+mn-lt"/>
              <a:cs typeface="+mn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200">
                <a:latin typeface="+mn-lt"/>
                <a:cs typeface="+mn-lt"/>
              </a:rPr>
              <a:t>Flying start, smooth and shock-free</a:t>
            </a:r>
            <a:endParaRPr lang="en-GB" sz="1200">
              <a:latin typeface="+mn-lt"/>
              <a:cs typeface="+mn-lt"/>
            </a:endParaRPr>
          </a:p>
        </p:txBody>
      </p:sp>
      <p:sp>
        <p:nvSpPr>
          <p:cNvPr id="4" name="Shape 82"/>
          <p:cNvSpPr txBox="1"/>
          <p:nvPr/>
        </p:nvSpPr>
        <p:spPr>
          <a:xfrm>
            <a:off x="227965" y="1896745"/>
            <a:ext cx="4129405" cy="41719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▪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9pPr>
          </a:lstStyle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en-GB" sz="2000" b="1">
                <a:latin typeface="+mn-lt"/>
                <a:cs typeface="+mn-lt"/>
              </a:rPr>
              <a:t>HIGH PERFORMANCE</a:t>
            </a:r>
            <a:endParaRPr lang="en-US" altLang="en-GB" sz="2000">
              <a:latin typeface="+mn-lt"/>
              <a:cs typeface="+mn-lt"/>
            </a:endParaRPr>
          </a:p>
        </p:txBody>
      </p:sp>
      <p:pic>
        <p:nvPicPr>
          <p:cNvPr id="6" name="图片 5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410" y="2465070"/>
            <a:ext cx="2656205" cy="16002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8A0A36"/>
                </a:solidFill>
              </a:rPr>
            </a:fld>
            <a:endParaRPr>
              <a:solidFill>
                <a:srgbClr val="8A0A36"/>
              </a:solidFill>
            </a:endParaRPr>
          </a:p>
        </p:txBody>
      </p:sp>
      <p:pic>
        <p:nvPicPr>
          <p:cNvPr id="6" name="图片 5" descr="Thinkvert logo 红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196850"/>
            <a:ext cx="1394460" cy="332105"/>
          </a:xfrm>
          <a:prstGeom prst="rect">
            <a:avLst/>
          </a:prstGeom>
        </p:spPr>
      </p:pic>
      <p:sp>
        <p:nvSpPr>
          <p:cNvPr id="7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1592580" y="-17145"/>
            <a:ext cx="5862955" cy="752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APPLICATION</a:t>
            </a:r>
            <a:endParaRPr lang="en-US" altLang="en-GB" sz="32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000" y="1071880"/>
            <a:ext cx="3587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accent6"/>
                </a:solidFill>
              </a:rPr>
              <a:t>Spinning Frame</a:t>
            </a:r>
            <a:endParaRPr lang="en-US" altLang="zh-CN" sz="2000" b="1">
              <a:solidFill>
                <a:schemeClr val="accent6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4000" y="1681480"/>
            <a:ext cx="28359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6"/>
                </a:solidFill>
              </a:rPr>
              <a:t>Low yarn broken, high working efficiency.</a:t>
            </a:r>
            <a:endParaRPr lang="en-US" altLang="zh-CN" sz="1200">
              <a:solidFill>
                <a:schemeClr val="accent6"/>
              </a:solidFill>
            </a:endParaRPr>
          </a:p>
        </p:txBody>
      </p:sp>
      <p:pic>
        <p:nvPicPr>
          <p:cNvPr id="8" name="图片 7" descr="201705201032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315" y="1195070"/>
            <a:ext cx="2644775" cy="1863725"/>
          </a:xfrm>
          <a:prstGeom prst="rect">
            <a:avLst/>
          </a:prstGeom>
        </p:spPr>
      </p:pic>
      <p:pic>
        <p:nvPicPr>
          <p:cNvPr id="2" name="图片 1" descr="201705201034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150" y="1187450"/>
            <a:ext cx="2655570" cy="187134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8A0A36"/>
                </a:solidFill>
              </a:rPr>
            </a:fld>
            <a:endParaRPr>
              <a:solidFill>
                <a:srgbClr val="8A0A36"/>
              </a:solidFill>
            </a:endParaRPr>
          </a:p>
        </p:txBody>
      </p:sp>
      <p:pic>
        <p:nvPicPr>
          <p:cNvPr id="6" name="图片 5" descr="Thinkvert logo 红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196850"/>
            <a:ext cx="1394460" cy="332105"/>
          </a:xfrm>
          <a:prstGeom prst="rect">
            <a:avLst/>
          </a:prstGeom>
        </p:spPr>
      </p:pic>
      <p:sp>
        <p:nvSpPr>
          <p:cNvPr id="7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1592580" y="-17145"/>
            <a:ext cx="5862955" cy="752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APPLICATION</a:t>
            </a:r>
            <a:endParaRPr lang="en-US" altLang="en-GB" sz="32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000" y="1071880"/>
            <a:ext cx="3587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accent6"/>
                </a:solidFill>
              </a:rPr>
              <a:t>Paper Cutting Machine</a:t>
            </a:r>
            <a:endParaRPr lang="en-US" altLang="zh-CN" sz="2000" b="1">
              <a:solidFill>
                <a:schemeClr val="accent6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4000" y="1681480"/>
            <a:ext cx="2835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6"/>
                </a:solidFill>
              </a:rPr>
              <a:t>Fast braking, good consistency, meet the accuracy requirements of the paper cutter</a:t>
            </a:r>
            <a:endParaRPr lang="en-US" altLang="zh-CN" sz="1200">
              <a:solidFill>
                <a:schemeClr val="accent6"/>
              </a:solidFill>
            </a:endParaRPr>
          </a:p>
        </p:txBody>
      </p:sp>
      <p:pic>
        <p:nvPicPr>
          <p:cNvPr id="1" name="图片 0" descr="201705201002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155" y="1153160"/>
            <a:ext cx="2597785" cy="1830705"/>
          </a:xfrm>
          <a:prstGeom prst="rect">
            <a:avLst/>
          </a:prstGeom>
        </p:spPr>
      </p:pic>
      <p:pic>
        <p:nvPicPr>
          <p:cNvPr id="3" name="图片 2" descr="201705201001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1995" y="1153160"/>
            <a:ext cx="2597785" cy="183070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8A0A36"/>
                </a:solidFill>
              </a:rPr>
            </a:fld>
            <a:endParaRPr>
              <a:solidFill>
                <a:srgbClr val="8A0A36"/>
              </a:solidFill>
            </a:endParaRPr>
          </a:p>
        </p:txBody>
      </p:sp>
      <p:pic>
        <p:nvPicPr>
          <p:cNvPr id="6" name="图片 5" descr="Thinkvert logo 红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196850"/>
            <a:ext cx="1394460" cy="332105"/>
          </a:xfrm>
          <a:prstGeom prst="rect">
            <a:avLst/>
          </a:prstGeom>
        </p:spPr>
      </p:pic>
      <p:sp>
        <p:nvSpPr>
          <p:cNvPr id="7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1592580" y="-17145"/>
            <a:ext cx="5862955" cy="752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APPLICATION</a:t>
            </a:r>
            <a:endParaRPr lang="en-US" altLang="en-GB" sz="32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000" y="1071880"/>
            <a:ext cx="3587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accent6"/>
                </a:solidFill>
              </a:rPr>
              <a:t>Air Compressor</a:t>
            </a:r>
            <a:endParaRPr lang="en-US" altLang="zh-CN" sz="2000" b="1">
              <a:solidFill>
                <a:schemeClr val="accent6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4000" y="1681480"/>
            <a:ext cx="28359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6"/>
                </a:solidFill>
              </a:rPr>
              <a:t>High energy saving rate, prolong air compressor life-span.</a:t>
            </a:r>
            <a:endParaRPr lang="en-US" altLang="zh-CN" sz="1200">
              <a:solidFill>
                <a:schemeClr val="accent6"/>
              </a:solidFill>
            </a:endParaRPr>
          </a:p>
        </p:txBody>
      </p:sp>
      <p:pic>
        <p:nvPicPr>
          <p:cNvPr id="5" name="图片 4" descr="201706121042115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015" y="1223645"/>
            <a:ext cx="2343150" cy="1684655"/>
          </a:xfrm>
          <a:prstGeom prst="rect">
            <a:avLst/>
          </a:prstGeom>
        </p:spPr>
      </p:pic>
      <p:pic>
        <p:nvPicPr>
          <p:cNvPr id="8" name="图片 7" descr="201706121041536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0095" y="1223645"/>
            <a:ext cx="2390140" cy="168465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8A0A36"/>
                </a:solidFill>
              </a:rPr>
            </a:fld>
            <a:endParaRPr>
              <a:solidFill>
                <a:srgbClr val="8A0A36"/>
              </a:solidFill>
            </a:endParaRPr>
          </a:p>
        </p:txBody>
      </p:sp>
      <p:pic>
        <p:nvPicPr>
          <p:cNvPr id="6" name="图片 5" descr="Thinkvert logo 红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196850"/>
            <a:ext cx="1394460" cy="332105"/>
          </a:xfrm>
          <a:prstGeom prst="rect">
            <a:avLst/>
          </a:prstGeom>
        </p:spPr>
      </p:pic>
      <p:sp>
        <p:nvSpPr>
          <p:cNvPr id="7" name="Shape 61"/>
          <p:cNvSpPr txBox="1"/>
          <p:nvPr/>
        </p:nvSpPr>
        <p:spPr>
          <a:xfrm>
            <a:off x="145415" y="58102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1592580" y="-17145"/>
            <a:ext cx="5862955" cy="752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 panose="00000500000000000000"/>
              <a:buNone/>
              <a:defRPr sz="14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  <a:latin typeface="Oswald" panose="00000500000000000000" charset="0"/>
                <a:cs typeface="Oswald" panose="00000500000000000000" charset="0"/>
              </a:rPr>
              <a:t>APPLICATION</a:t>
            </a:r>
            <a:endParaRPr lang="en-US" altLang="en-GB" sz="3200">
              <a:solidFill>
                <a:schemeClr val="accent6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4000" y="1071880"/>
            <a:ext cx="3587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accent6"/>
                </a:solidFill>
              </a:rPr>
              <a:t>Blow Molding Machine</a:t>
            </a:r>
            <a:endParaRPr lang="en-US" altLang="zh-CN" sz="2000" b="1">
              <a:solidFill>
                <a:schemeClr val="accent6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4000" y="1681480"/>
            <a:ext cx="28359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accent6"/>
                </a:solidFill>
              </a:rPr>
              <a:t>Perfect torque control, thin film tightness properly.</a:t>
            </a:r>
            <a:endParaRPr lang="en-US" altLang="zh-CN" sz="1200">
              <a:solidFill>
                <a:schemeClr val="accent6"/>
              </a:solidFill>
            </a:endParaRPr>
          </a:p>
        </p:txBody>
      </p:sp>
      <p:pic>
        <p:nvPicPr>
          <p:cNvPr id="1" name="图片 0" descr="201705190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225" y="1188720"/>
            <a:ext cx="2740660" cy="1931670"/>
          </a:xfrm>
          <a:prstGeom prst="rect">
            <a:avLst/>
          </a:prstGeom>
        </p:spPr>
      </p:pic>
      <p:pic>
        <p:nvPicPr>
          <p:cNvPr id="2" name="图片 1" descr="201705191017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035" y="1188720"/>
            <a:ext cx="1398270" cy="193103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/>
          <p:nvPr>
            <p:ph type="sldNum" idx="12"/>
          </p:nvPr>
        </p:nvSpPr>
        <p:spPr>
          <a:xfrm>
            <a:off x="1933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8A0A36"/>
                </a:solidFill>
              </a:rPr>
            </a:fld>
            <a:endParaRPr>
              <a:solidFill>
                <a:srgbClr val="8A0A36"/>
              </a:solidFill>
            </a:endParaRPr>
          </a:p>
        </p:txBody>
      </p:sp>
      <p:pic>
        <p:nvPicPr>
          <p:cNvPr id="2" name="图片 1" descr="未命名 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28385" y="2425700"/>
            <a:ext cx="3404870" cy="3449955"/>
          </a:xfrm>
          <a:prstGeom prst="rect">
            <a:avLst/>
          </a:prstGeom>
        </p:spPr>
      </p:pic>
      <p:pic>
        <p:nvPicPr>
          <p:cNvPr id="14" name="图片 13" descr="Thinkvert logo 白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4025265"/>
            <a:ext cx="1053465" cy="250825"/>
          </a:xfrm>
          <a:prstGeom prst="rect">
            <a:avLst/>
          </a:prstGeom>
        </p:spPr>
      </p:pic>
      <p:sp>
        <p:nvSpPr>
          <p:cNvPr id="16" name="Shape 61"/>
          <p:cNvSpPr txBox="1"/>
          <p:nvPr/>
        </p:nvSpPr>
        <p:spPr>
          <a:xfrm>
            <a:off x="6911340" y="402526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bg1"/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bg1"/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3355" y="2991485"/>
            <a:ext cx="252857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>
                <a:solidFill>
                  <a:schemeClr val="accent6"/>
                </a:solidFill>
              </a:rPr>
              <a:t>THINKVERT TECHNOLOGY LIMITED</a:t>
            </a:r>
            <a:r>
              <a:rPr lang="en-US" altLang="zh-CN" sz="1200">
                <a:solidFill>
                  <a:schemeClr val="accent6"/>
                </a:solidFill>
              </a:rPr>
              <a:t> </a:t>
            </a:r>
            <a:endParaRPr lang="en-US" altLang="zh-CN" sz="1200">
              <a:solidFill>
                <a:schemeClr val="accent6"/>
              </a:solidFill>
            </a:endParaRPr>
          </a:p>
          <a:p>
            <a:r>
              <a:rPr lang="en-US" altLang="zh-CN" sz="800">
                <a:solidFill>
                  <a:schemeClr val="accent6"/>
                </a:solidFill>
              </a:rPr>
              <a:t>Address: Guangming Industiral Park No.21, Dongcheng Street, Dongguan, P.R.China</a:t>
            </a:r>
            <a:endParaRPr lang="en-US" altLang="zh-CN" sz="800">
              <a:solidFill>
                <a:schemeClr val="accent6"/>
              </a:solidFill>
            </a:endParaRPr>
          </a:p>
          <a:p>
            <a:r>
              <a:rPr lang="en-US" altLang="zh-CN" sz="800">
                <a:solidFill>
                  <a:schemeClr val="accent6"/>
                </a:solidFill>
              </a:rPr>
              <a:t>TEL: +86-0769-33681702</a:t>
            </a:r>
            <a:endParaRPr lang="en-US" altLang="zh-CN" sz="800">
              <a:solidFill>
                <a:schemeClr val="accent6"/>
              </a:solidFill>
            </a:endParaRPr>
          </a:p>
          <a:p>
            <a:r>
              <a:rPr lang="en-US" altLang="zh-CN" sz="800">
                <a:solidFill>
                  <a:schemeClr val="accent6"/>
                </a:solidFill>
              </a:rPr>
              <a:t>WEB: www.thinkvert.com</a:t>
            </a:r>
            <a:endParaRPr lang="en-US" altLang="zh-CN" sz="800">
              <a:solidFill>
                <a:schemeClr val="accent6"/>
              </a:solidFill>
            </a:endParaRPr>
          </a:p>
          <a:p>
            <a:r>
              <a:rPr lang="en-US" altLang="zh-CN" sz="800">
                <a:solidFill>
                  <a:schemeClr val="accent6"/>
                </a:solidFill>
              </a:rPr>
              <a:t>EMAIL: info@thinkvert.com</a:t>
            </a:r>
            <a:endParaRPr lang="en-US" altLang="zh-CN" sz="800">
              <a:solidFill>
                <a:schemeClr val="accent6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288665" y="1946910"/>
            <a:ext cx="25673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 b="1">
                <a:solidFill>
                  <a:schemeClr val="accent6"/>
                </a:solidFill>
              </a:rPr>
              <a:t>Thanks!</a:t>
            </a:r>
            <a:endParaRPr lang="en-US" altLang="zh-CN" sz="4800" b="1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61" name="Shape 61"/>
          <p:cNvSpPr txBox="1"/>
          <p:nvPr>
            <p:ph type="ctrTitle"/>
          </p:nvPr>
        </p:nvSpPr>
        <p:spPr>
          <a:xfrm>
            <a:off x="1634490" y="-9525"/>
            <a:ext cx="5862955" cy="752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latin typeface="Oswald" panose="00000500000000000000" charset="0"/>
                <a:cs typeface="Oswald" panose="00000500000000000000" charset="0"/>
                <a:sym typeface="+mn-ea"/>
              </a:rPr>
              <a:t>WHY CHOOSE US</a:t>
            </a:r>
            <a:endParaRPr lang="en-US" altLang="en-GB" sz="3200">
              <a:latin typeface="Oswald" panose="00000500000000000000" charset="0"/>
              <a:cs typeface="Oswald" panose="00000500000000000000" charset="0"/>
            </a:endParaRPr>
          </a:p>
        </p:txBody>
      </p:sp>
      <p:pic>
        <p:nvPicPr>
          <p:cNvPr id="2" name="图片 1" descr="Thinkvert logo 透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7965" y="880110"/>
            <a:ext cx="1406525" cy="334010"/>
          </a:xfrm>
          <a:prstGeom prst="rect">
            <a:avLst/>
          </a:prstGeom>
        </p:spPr>
      </p:pic>
      <p:sp>
        <p:nvSpPr>
          <p:cNvPr id="3" name="Shape 61"/>
          <p:cNvSpPr txBox="1"/>
          <p:nvPr/>
        </p:nvSpPr>
        <p:spPr>
          <a:xfrm>
            <a:off x="7391400" y="93408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bg1">
                    <a:lumMod val="50000"/>
                  </a:schemeClr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bg1">
                  <a:lumMod val="50000"/>
                </a:schemeClr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" name="Shape 82"/>
          <p:cNvSpPr txBox="1"/>
          <p:nvPr/>
        </p:nvSpPr>
        <p:spPr>
          <a:xfrm>
            <a:off x="227965" y="2381885"/>
            <a:ext cx="3595370" cy="176720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▪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9pPr>
          </a:lstStyle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200">
                <a:latin typeface="+mn-lt"/>
                <a:cs typeface="+mn-lt"/>
              </a:rPr>
              <a:t>Infineon 4G IGBT</a:t>
            </a:r>
            <a:endParaRPr lang="en-GB" sz="1200">
              <a:latin typeface="+mn-lt"/>
              <a:cs typeface="+mn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200">
                <a:latin typeface="+mn-lt"/>
                <a:cs typeface="+mn-lt"/>
              </a:rPr>
              <a:t>Infineon</a:t>
            </a:r>
            <a:r>
              <a:rPr lang="en-US" altLang="en-GB" sz="1200">
                <a:latin typeface="+mn-lt"/>
                <a:cs typeface="+mn-lt"/>
              </a:rPr>
              <a:t>, SanRex</a:t>
            </a:r>
            <a:r>
              <a:rPr lang="en-GB" sz="1200">
                <a:latin typeface="+mn-lt"/>
                <a:cs typeface="+mn-lt"/>
              </a:rPr>
              <a:t> rectifier bridge</a:t>
            </a:r>
            <a:endParaRPr lang="en-GB" sz="1200">
              <a:latin typeface="+mn-lt"/>
              <a:cs typeface="+mn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200">
                <a:latin typeface="+mn-lt"/>
                <a:cs typeface="+mn-lt"/>
              </a:rPr>
              <a:t>LEM</a:t>
            </a:r>
            <a:r>
              <a:rPr lang="en-US" altLang="en-GB" sz="1200">
                <a:latin typeface="+mn-lt"/>
                <a:cs typeface="+mn-lt"/>
              </a:rPr>
              <a:t>, </a:t>
            </a:r>
            <a:r>
              <a:rPr lang="en-GB" sz="1200">
                <a:latin typeface="+mn-lt"/>
                <a:cs typeface="+mn-lt"/>
              </a:rPr>
              <a:t>Kohshin hall sensor</a:t>
            </a:r>
            <a:endParaRPr lang="en-GB" sz="1200">
              <a:latin typeface="+mn-lt"/>
              <a:cs typeface="+mn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200">
                <a:latin typeface="+mn-lt"/>
                <a:cs typeface="+mn-lt"/>
              </a:rPr>
              <a:t>JST terminal</a:t>
            </a:r>
            <a:endParaRPr lang="en-GB" sz="1200">
              <a:latin typeface="+mn-lt"/>
              <a:cs typeface="+mn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200">
                <a:latin typeface="+mn-lt"/>
                <a:cs typeface="+mn-lt"/>
              </a:rPr>
              <a:t>TI DSP</a:t>
            </a:r>
            <a:endParaRPr lang="en-GB" sz="1200">
              <a:latin typeface="+mn-lt"/>
              <a:cs typeface="+mn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200">
                <a:latin typeface="+mn-lt"/>
                <a:cs typeface="+mn-lt"/>
              </a:rPr>
              <a:t>Nidec</a:t>
            </a:r>
            <a:r>
              <a:rPr lang="en-US" altLang="en-GB" sz="1200">
                <a:latin typeface="+mn-lt"/>
                <a:cs typeface="+mn-lt"/>
              </a:rPr>
              <a:t>, Delta</a:t>
            </a:r>
            <a:r>
              <a:rPr lang="en-GB" sz="1200">
                <a:latin typeface="+mn-lt"/>
                <a:cs typeface="+mn-lt"/>
              </a:rPr>
              <a:t> cooling fan</a:t>
            </a:r>
            <a:endParaRPr lang="en-GB" sz="1200">
              <a:latin typeface="+mn-lt"/>
              <a:cs typeface="+mn-lt"/>
            </a:endParaRPr>
          </a:p>
        </p:txBody>
      </p:sp>
      <p:sp>
        <p:nvSpPr>
          <p:cNvPr id="4" name="Shape 82"/>
          <p:cNvSpPr txBox="1"/>
          <p:nvPr/>
        </p:nvSpPr>
        <p:spPr>
          <a:xfrm>
            <a:off x="227965" y="1896745"/>
            <a:ext cx="3994150" cy="41719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▪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9pPr>
          </a:lstStyle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en-GB" sz="2000" b="1">
                <a:latin typeface="+mn-lt"/>
                <a:cs typeface="+mn-lt"/>
              </a:rPr>
              <a:t>HIGH QUALITY COMPONENTS </a:t>
            </a:r>
            <a:endParaRPr lang="en-US" altLang="en-GB" sz="2000">
              <a:latin typeface="+mn-lt"/>
              <a:cs typeface="+mn-lt"/>
            </a:endParaRPr>
          </a:p>
        </p:txBody>
      </p:sp>
      <p:pic>
        <p:nvPicPr>
          <p:cNvPr id="6" name="图片 5" descr="控制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580" y="1964055"/>
            <a:ext cx="3353435" cy="2185035"/>
          </a:xfrm>
          <a:prstGeom prst="rect">
            <a:avLst/>
          </a:prstGeom>
        </p:spPr>
      </p:pic>
      <p:sp>
        <p:nvSpPr>
          <p:cNvPr id="7" name="Shape 82"/>
          <p:cNvSpPr txBox="1"/>
          <p:nvPr/>
        </p:nvSpPr>
        <p:spPr>
          <a:xfrm>
            <a:off x="5810250" y="2381885"/>
            <a:ext cx="3154045" cy="176720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▪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9pPr>
          </a:lstStyle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200">
                <a:latin typeface="+mn-lt"/>
                <a:cs typeface="+mn-lt"/>
              </a:rPr>
              <a:t>Wide temperature adaptation</a:t>
            </a:r>
            <a:endParaRPr lang="en-GB" sz="1200">
              <a:latin typeface="+mn-lt"/>
              <a:cs typeface="+mn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200">
                <a:latin typeface="+mn-lt"/>
                <a:cs typeface="+mn-lt"/>
              </a:rPr>
              <a:t>Wide voltage adaptation</a:t>
            </a:r>
            <a:endParaRPr lang="en-GB" sz="1200">
              <a:latin typeface="+mn-lt"/>
              <a:cs typeface="+mn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200">
                <a:latin typeface="+mn-lt"/>
                <a:cs typeface="+mn-lt"/>
              </a:rPr>
              <a:t>High current detection accuracy</a:t>
            </a:r>
            <a:endParaRPr lang="en-GB" sz="1200">
              <a:latin typeface="+mn-lt"/>
              <a:cs typeface="+mn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200">
                <a:latin typeface="+mn-lt"/>
                <a:cs typeface="+mn-lt"/>
              </a:rPr>
              <a:t>Strong resistance to corrosion and oxidation</a:t>
            </a:r>
            <a:endParaRPr lang="en-GB" sz="1200">
              <a:latin typeface="+mn-lt"/>
              <a:cs typeface="+mn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200">
                <a:latin typeface="+mn-lt"/>
                <a:cs typeface="+mn-lt"/>
              </a:rPr>
              <a:t>Fast response</a:t>
            </a:r>
            <a:endParaRPr lang="en-GB" sz="1200">
              <a:latin typeface="+mn-lt"/>
              <a:cs typeface="+mn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200">
                <a:latin typeface="+mn-lt"/>
                <a:cs typeface="+mn-lt"/>
              </a:rPr>
              <a:t>Long life, low noise</a:t>
            </a:r>
            <a:endParaRPr lang="en-GB" sz="1200">
              <a:latin typeface="+mn-lt"/>
              <a:cs typeface="+mn-lt"/>
            </a:endParaRPr>
          </a:p>
        </p:txBody>
      </p:sp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61" name="Shape 61"/>
          <p:cNvSpPr txBox="1"/>
          <p:nvPr>
            <p:ph type="ctrTitle"/>
          </p:nvPr>
        </p:nvSpPr>
        <p:spPr>
          <a:xfrm>
            <a:off x="1634490" y="-9525"/>
            <a:ext cx="5862955" cy="752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latin typeface="Oswald" panose="00000500000000000000" charset="0"/>
                <a:cs typeface="Oswald" panose="00000500000000000000" charset="0"/>
                <a:sym typeface="+mn-ea"/>
              </a:rPr>
              <a:t>WHY CHOOSE US</a:t>
            </a:r>
            <a:endParaRPr lang="en-US" altLang="en-GB" sz="3200">
              <a:latin typeface="Oswald" panose="00000500000000000000" charset="0"/>
              <a:cs typeface="Oswald" panose="00000500000000000000" charset="0"/>
            </a:endParaRPr>
          </a:p>
        </p:txBody>
      </p:sp>
      <p:pic>
        <p:nvPicPr>
          <p:cNvPr id="2" name="图片 1" descr="Thinkvert logo 透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7965" y="880110"/>
            <a:ext cx="1406525" cy="334010"/>
          </a:xfrm>
          <a:prstGeom prst="rect">
            <a:avLst/>
          </a:prstGeom>
        </p:spPr>
      </p:pic>
      <p:sp>
        <p:nvSpPr>
          <p:cNvPr id="3" name="Shape 61"/>
          <p:cNvSpPr txBox="1"/>
          <p:nvPr/>
        </p:nvSpPr>
        <p:spPr>
          <a:xfrm>
            <a:off x="7391400" y="93408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bg1">
                    <a:lumMod val="50000"/>
                  </a:schemeClr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bg1">
                  <a:lumMod val="50000"/>
                </a:schemeClr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82" name="Shape 82"/>
          <p:cNvSpPr txBox="1"/>
          <p:nvPr>
            <p:ph type="subTitle" idx="4294967295"/>
          </p:nvPr>
        </p:nvSpPr>
        <p:spPr>
          <a:xfrm>
            <a:off x="6287135" y="2098040"/>
            <a:ext cx="2435225" cy="20510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en-GB" sz="2000">
                <a:latin typeface="+mn-lt"/>
                <a:cs typeface="+mn-lt"/>
              </a:rPr>
              <a:t>Easy selection</a:t>
            </a:r>
            <a:endParaRPr lang="en-US" altLang="en-GB" sz="2000">
              <a:latin typeface="+mn-lt"/>
              <a:cs typeface="+mn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en-GB" sz="2000">
                <a:latin typeface="+mn-lt"/>
                <a:cs typeface="+mn-lt"/>
              </a:rPr>
              <a:t>Easy sale</a:t>
            </a:r>
            <a:endParaRPr lang="en-US" altLang="en-GB" sz="2000">
              <a:latin typeface="+mn-lt"/>
              <a:cs typeface="+mn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en-GB" sz="2000">
                <a:latin typeface="+mn-lt"/>
                <a:cs typeface="+mn-lt"/>
              </a:rPr>
              <a:t>Easy inventory</a:t>
            </a:r>
            <a:endParaRPr lang="en-US" altLang="en-GB" sz="2000">
              <a:latin typeface="+mn-lt"/>
              <a:cs typeface="+mn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en-GB" sz="2000">
                <a:latin typeface="+mn-lt"/>
                <a:cs typeface="+mn-lt"/>
              </a:rPr>
              <a:t>Easy training </a:t>
            </a:r>
            <a:endParaRPr lang="en-US" altLang="en-GB" sz="2000">
              <a:latin typeface="+mn-lt"/>
              <a:cs typeface="+mn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en-GB" sz="2000">
                <a:latin typeface="+mn-lt"/>
                <a:cs typeface="+mn-lt"/>
              </a:rPr>
              <a:t>Easy maintenance</a:t>
            </a:r>
            <a:endParaRPr lang="en-US" altLang="en-GB" sz="2000">
              <a:latin typeface="+mn-lt"/>
              <a:cs typeface="+mn-lt"/>
            </a:endParaRPr>
          </a:p>
        </p:txBody>
      </p:sp>
      <p:pic>
        <p:nvPicPr>
          <p:cNvPr id="5" name="图片 4" descr="0.75kw 透明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760" y="2056130"/>
            <a:ext cx="2134235" cy="2134235"/>
          </a:xfrm>
          <a:prstGeom prst="rect">
            <a:avLst/>
          </a:prstGeom>
        </p:spPr>
      </p:pic>
      <p:sp>
        <p:nvSpPr>
          <p:cNvPr id="1" name="Shape 82"/>
          <p:cNvSpPr txBox="1"/>
          <p:nvPr/>
        </p:nvSpPr>
        <p:spPr>
          <a:xfrm>
            <a:off x="227965" y="2381885"/>
            <a:ext cx="3595370" cy="176720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▪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9pPr>
          </a:lstStyle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200">
                <a:latin typeface="+mn-lt"/>
                <a:cs typeface="+mn-lt"/>
              </a:rPr>
              <a:t>Closed loop vector control</a:t>
            </a:r>
            <a:endParaRPr lang="en-GB" sz="1200">
              <a:latin typeface="+mn-lt"/>
              <a:cs typeface="+mn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200">
                <a:latin typeface="+mn-lt"/>
                <a:cs typeface="+mn-lt"/>
              </a:rPr>
              <a:t>Encoder card standard built-in</a:t>
            </a:r>
            <a:endParaRPr lang="en-GB" sz="1200">
              <a:latin typeface="+mn-lt"/>
              <a:cs typeface="+mn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200">
                <a:latin typeface="+mn-lt"/>
                <a:cs typeface="+mn-lt"/>
              </a:rPr>
              <a:t>Simple PLC</a:t>
            </a:r>
            <a:endParaRPr lang="en-GB" sz="1200">
              <a:latin typeface="+mn-lt"/>
              <a:cs typeface="+mn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200">
                <a:latin typeface="+mn-lt"/>
                <a:cs typeface="+mn-lt"/>
              </a:rPr>
              <a:t>Up to 3200HZ</a:t>
            </a:r>
            <a:endParaRPr lang="en-GB" sz="1200">
              <a:latin typeface="+mn-lt"/>
              <a:cs typeface="+mn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200">
                <a:latin typeface="+mn-lt"/>
                <a:cs typeface="+mn-lt"/>
              </a:rPr>
              <a:t>Flying start</a:t>
            </a:r>
            <a:endParaRPr lang="en-GB" sz="1200">
              <a:latin typeface="+mn-lt"/>
              <a:cs typeface="+mn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200">
                <a:latin typeface="+mn-lt"/>
                <a:cs typeface="+mn-lt"/>
              </a:rPr>
              <a:t>Pumping unit function no need braking resistor</a:t>
            </a:r>
            <a:endParaRPr lang="en-GB" sz="1200">
              <a:latin typeface="+mn-lt"/>
              <a:cs typeface="+mn-lt"/>
            </a:endParaRPr>
          </a:p>
        </p:txBody>
      </p:sp>
      <p:sp>
        <p:nvSpPr>
          <p:cNvPr id="4" name="Shape 82"/>
          <p:cNvSpPr txBox="1"/>
          <p:nvPr/>
        </p:nvSpPr>
        <p:spPr>
          <a:xfrm>
            <a:off x="227965" y="1896745"/>
            <a:ext cx="4129405" cy="41719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▪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9pPr>
          </a:lstStyle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en-GB" sz="2000" b="1">
                <a:latin typeface="+mn-lt"/>
                <a:cs typeface="+mn-lt"/>
              </a:rPr>
              <a:t>ALL IN ONE MODEL</a:t>
            </a:r>
            <a:endParaRPr lang="en-US" altLang="en-GB" sz="2000">
              <a:latin typeface="+mn-lt"/>
              <a:cs typeface="+mn-lt"/>
            </a:endParaRPr>
          </a:p>
        </p:txBody>
      </p:sp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61" name="Shape 61"/>
          <p:cNvSpPr txBox="1"/>
          <p:nvPr>
            <p:ph type="ctrTitle"/>
          </p:nvPr>
        </p:nvSpPr>
        <p:spPr>
          <a:xfrm>
            <a:off x="1634490" y="-9525"/>
            <a:ext cx="5862955" cy="752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latin typeface="Oswald" panose="00000500000000000000" charset="0"/>
                <a:cs typeface="Oswald" panose="00000500000000000000" charset="0"/>
                <a:sym typeface="+mn-ea"/>
              </a:rPr>
              <a:t>WHY CHOOSE US</a:t>
            </a:r>
            <a:endParaRPr lang="en-US" altLang="en-GB" sz="3200">
              <a:latin typeface="Oswald" panose="00000500000000000000" charset="0"/>
              <a:cs typeface="Oswald" panose="00000500000000000000" charset="0"/>
            </a:endParaRPr>
          </a:p>
        </p:txBody>
      </p:sp>
      <p:pic>
        <p:nvPicPr>
          <p:cNvPr id="2" name="图片 1" descr="Thinkvert logo 透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7965" y="880110"/>
            <a:ext cx="1406525" cy="334010"/>
          </a:xfrm>
          <a:prstGeom prst="rect">
            <a:avLst/>
          </a:prstGeom>
        </p:spPr>
      </p:pic>
      <p:sp>
        <p:nvSpPr>
          <p:cNvPr id="3" name="Shape 61"/>
          <p:cNvSpPr txBox="1"/>
          <p:nvPr/>
        </p:nvSpPr>
        <p:spPr>
          <a:xfrm>
            <a:off x="7391400" y="93408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bg1">
                    <a:lumMod val="50000"/>
                  </a:schemeClr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bg1">
                  <a:lumMod val="50000"/>
                </a:schemeClr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1" name="Shape 82"/>
          <p:cNvSpPr txBox="1"/>
          <p:nvPr/>
        </p:nvSpPr>
        <p:spPr>
          <a:xfrm>
            <a:off x="227965" y="2372995"/>
            <a:ext cx="5782945" cy="20129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▪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9pPr>
          </a:lstStyle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200">
                <a:latin typeface="+mn-lt"/>
                <a:cs typeface="+mn-lt"/>
              </a:rPr>
              <a:t>Dimension 30% smaller than domestic inverters, easy install</a:t>
            </a:r>
            <a:r>
              <a:rPr lang="en-US" altLang="en-GB" sz="1200">
                <a:latin typeface="+mn-lt"/>
                <a:cs typeface="+mn-lt"/>
              </a:rPr>
              <a:t>.</a:t>
            </a:r>
            <a:endParaRPr lang="en-GB" sz="1200">
              <a:latin typeface="+mn-lt"/>
              <a:cs typeface="+mn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200">
                <a:latin typeface="+mn-lt"/>
                <a:cs typeface="+mn-lt"/>
              </a:rPr>
              <a:t>Capable of difficult application, value-added for the customer</a:t>
            </a:r>
            <a:r>
              <a:rPr lang="en-US" altLang="en-GB" sz="1200">
                <a:latin typeface="+mn-lt"/>
                <a:cs typeface="+mn-lt"/>
              </a:rPr>
              <a:t>s</a:t>
            </a:r>
            <a:r>
              <a:rPr lang="en-GB" sz="1200">
                <a:latin typeface="+mn-lt"/>
                <a:cs typeface="+mn-lt"/>
              </a:rPr>
              <a:t>.</a:t>
            </a:r>
            <a:endParaRPr lang="en-GB" sz="1200">
              <a:latin typeface="+mn-lt"/>
              <a:cs typeface="+mn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200">
                <a:latin typeface="+mn-lt"/>
                <a:cs typeface="+mn-lt"/>
              </a:rPr>
              <a:t>Focus on motion control products, continuous improving our products and bring</a:t>
            </a:r>
            <a:r>
              <a:rPr lang="en-US" altLang="en-GB" sz="1200">
                <a:latin typeface="+mn-lt"/>
                <a:cs typeface="+mn-lt"/>
              </a:rPr>
              <a:t>ing</a:t>
            </a:r>
            <a:r>
              <a:rPr lang="en-GB" sz="1200">
                <a:latin typeface="+mn-lt"/>
                <a:cs typeface="+mn-lt"/>
              </a:rPr>
              <a:t> more value-added products to our customer</a:t>
            </a:r>
            <a:r>
              <a:rPr lang="en-US" altLang="en-GB" sz="1200">
                <a:latin typeface="+mn-lt"/>
                <a:cs typeface="+mn-lt"/>
              </a:rPr>
              <a:t>s</a:t>
            </a:r>
            <a:r>
              <a:rPr lang="en-GB" sz="1200">
                <a:latin typeface="+mn-lt"/>
                <a:cs typeface="+mn-lt"/>
              </a:rPr>
              <a:t>.</a:t>
            </a:r>
            <a:endParaRPr lang="en-GB" sz="1200">
              <a:latin typeface="+mn-lt"/>
              <a:cs typeface="+mn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200">
                <a:latin typeface="+mn-lt"/>
                <a:cs typeface="+mn-lt"/>
              </a:rPr>
              <a:t>High quality and low failure rate, easy </a:t>
            </a:r>
            <a:r>
              <a:rPr lang="en-US" altLang="en-GB" sz="1200">
                <a:latin typeface="+mn-lt"/>
                <a:cs typeface="+mn-lt"/>
              </a:rPr>
              <a:t>to set up </a:t>
            </a:r>
            <a:r>
              <a:rPr lang="en-GB" sz="1200">
                <a:latin typeface="+mn-lt"/>
                <a:cs typeface="+mn-lt"/>
              </a:rPr>
              <a:t>good reputation.</a:t>
            </a:r>
            <a:endParaRPr lang="en-GB" sz="1200">
              <a:latin typeface="+mn-lt"/>
              <a:cs typeface="+mn-lt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200">
                <a:latin typeface="+mn-lt"/>
                <a:cs typeface="+mn-lt"/>
              </a:rPr>
              <a:t>Carefully choose partner</a:t>
            </a:r>
            <a:r>
              <a:rPr lang="en-US" altLang="en-GB" sz="1200">
                <a:latin typeface="+mn-lt"/>
                <a:cs typeface="+mn-lt"/>
              </a:rPr>
              <a:t>. O</a:t>
            </a:r>
            <a:r>
              <a:rPr lang="en-GB" sz="1200">
                <a:latin typeface="+mn-lt"/>
                <a:cs typeface="+mn-lt"/>
              </a:rPr>
              <a:t>nce choosed</a:t>
            </a:r>
            <a:r>
              <a:rPr lang="en-US" altLang="en-GB" sz="1200">
                <a:latin typeface="+mn-lt"/>
                <a:cs typeface="+mn-lt"/>
              </a:rPr>
              <a:t>, we </a:t>
            </a:r>
            <a:r>
              <a:rPr lang="en-GB" sz="1200">
                <a:latin typeface="+mn-lt"/>
                <a:cs typeface="+mn-lt"/>
              </a:rPr>
              <a:t>will </a:t>
            </a:r>
            <a:r>
              <a:rPr lang="en-US" altLang="en-GB" sz="1200">
                <a:latin typeface="+mn-lt"/>
                <a:cs typeface="+mn-lt"/>
              </a:rPr>
              <a:t>establish</a:t>
            </a:r>
            <a:r>
              <a:rPr lang="en-GB" sz="1200">
                <a:latin typeface="+mn-lt"/>
                <a:cs typeface="+mn-lt"/>
              </a:rPr>
              <a:t> long</a:t>
            </a:r>
            <a:r>
              <a:rPr lang="en-US" altLang="en-GB" sz="1200">
                <a:latin typeface="+mn-lt"/>
                <a:cs typeface="+mn-lt"/>
              </a:rPr>
              <a:t>-</a:t>
            </a:r>
            <a:r>
              <a:rPr lang="en-GB" sz="1200">
                <a:latin typeface="+mn-lt"/>
                <a:cs typeface="+mn-lt"/>
              </a:rPr>
              <a:t>term cooperation. We will continuously create value for our customer</a:t>
            </a:r>
            <a:r>
              <a:rPr lang="en-US" altLang="en-GB" sz="1200">
                <a:latin typeface="+mn-lt"/>
                <a:cs typeface="+mn-lt"/>
              </a:rPr>
              <a:t>s</a:t>
            </a:r>
            <a:r>
              <a:rPr lang="en-GB" sz="1200">
                <a:latin typeface="+mn-lt"/>
                <a:cs typeface="+mn-lt"/>
              </a:rPr>
              <a:t> and grow together with our customer</a:t>
            </a:r>
            <a:r>
              <a:rPr lang="en-US" altLang="en-GB" sz="1200">
                <a:latin typeface="+mn-lt"/>
                <a:cs typeface="+mn-lt"/>
              </a:rPr>
              <a:t>s</a:t>
            </a:r>
            <a:r>
              <a:rPr lang="en-GB" sz="1200">
                <a:latin typeface="+mn-lt"/>
                <a:cs typeface="+mn-lt"/>
              </a:rPr>
              <a:t>.</a:t>
            </a:r>
            <a:endParaRPr lang="en-GB" sz="1200">
              <a:latin typeface="+mn-lt"/>
              <a:cs typeface="+mn-lt"/>
            </a:endParaRPr>
          </a:p>
        </p:txBody>
      </p:sp>
      <p:pic>
        <p:nvPicPr>
          <p:cNvPr id="5" name="图片 4" descr="mmexport15237205234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165" y="2499995"/>
            <a:ext cx="2497455" cy="1469390"/>
          </a:xfrm>
          <a:prstGeom prst="rect">
            <a:avLst/>
          </a:prstGeom>
        </p:spPr>
      </p:pic>
      <p:sp>
        <p:nvSpPr>
          <p:cNvPr id="8" name="Shape 82"/>
          <p:cNvSpPr txBox="1"/>
          <p:nvPr/>
        </p:nvSpPr>
        <p:spPr>
          <a:xfrm>
            <a:off x="227965" y="1896745"/>
            <a:ext cx="4129405" cy="41719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▪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9pPr>
          </a:lstStyle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en-GB" sz="2000" b="1">
                <a:latin typeface="+mn-lt"/>
                <a:cs typeface="+mn-lt"/>
              </a:rPr>
              <a:t>HIGH VALUE ADDED</a:t>
            </a:r>
            <a:endParaRPr lang="en-US" altLang="en-GB" sz="2000">
              <a:latin typeface="+mn-lt"/>
              <a:cs typeface="+mn-lt"/>
            </a:endParaRPr>
          </a:p>
        </p:txBody>
      </p:sp>
    </p:spTree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/>
        </p:nvSpPr>
        <p:spPr>
          <a:xfrm>
            <a:off x="960425" y="1503475"/>
            <a:ext cx="7223046" cy="3440900"/>
          </a:xfrm>
          <a:custGeom>
            <a:avLst/>
            <a:gdLst/>
            <a:ahLst/>
            <a:cxnLst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rgbClr val="FFFFFF">
              <a:alpha val="13460"/>
            </a:srgbClr>
          </a:solidFill>
          <a:ln w="9525" cap="flat" cmpd="sng">
            <a:solidFill>
              <a:srgbClr val="7708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0" name="Shape 190"/>
          <p:cNvSpPr txBox="1"/>
          <p:nvPr>
            <p:ph type="sldNum" idx="12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192" name="Shape 192"/>
          <p:cNvSpPr/>
          <p:nvPr/>
        </p:nvSpPr>
        <p:spPr>
          <a:xfrm rot="5400000">
            <a:off x="1484095" y="2492625"/>
            <a:ext cx="200700" cy="100500"/>
          </a:xfrm>
          <a:prstGeom prst="chevron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3" name="Shape 193"/>
          <p:cNvSpPr/>
          <p:nvPr/>
        </p:nvSpPr>
        <p:spPr>
          <a:xfrm rot="5400000">
            <a:off x="2913940" y="3905305"/>
            <a:ext cx="200700" cy="100500"/>
          </a:xfrm>
          <a:prstGeom prst="chevron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4" name="Shape 194"/>
          <p:cNvSpPr/>
          <p:nvPr/>
        </p:nvSpPr>
        <p:spPr>
          <a:xfrm rot="5400000">
            <a:off x="3903775" y="2337615"/>
            <a:ext cx="200700" cy="100500"/>
          </a:xfrm>
          <a:prstGeom prst="chevron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5" name="Shape 195"/>
          <p:cNvSpPr/>
          <p:nvPr/>
        </p:nvSpPr>
        <p:spPr>
          <a:xfrm rot="5400000">
            <a:off x="4630395" y="3974380"/>
            <a:ext cx="200700" cy="100500"/>
          </a:xfrm>
          <a:prstGeom prst="chevron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6" name="Shape 196"/>
          <p:cNvSpPr/>
          <p:nvPr/>
        </p:nvSpPr>
        <p:spPr>
          <a:xfrm rot="5400000">
            <a:off x="5742760" y="2906050"/>
            <a:ext cx="200700" cy="100500"/>
          </a:xfrm>
          <a:prstGeom prst="chevron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7" name="Shape 197"/>
          <p:cNvSpPr/>
          <p:nvPr/>
        </p:nvSpPr>
        <p:spPr>
          <a:xfrm rot="5400000">
            <a:off x="7065700" y="4302045"/>
            <a:ext cx="200700" cy="100500"/>
          </a:xfrm>
          <a:prstGeom prst="chevron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2" name="图片 1" descr="Thinkvert logo 透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7965" y="880110"/>
            <a:ext cx="1406525" cy="334010"/>
          </a:xfrm>
          <a:prstGeom prst="rect">
            <a:avLst/>
          </a:prstGeom>
        </p:spPr>
      </p:pic>
      <p:sp>
        <p:nvSpPr>
          <p:cNvPr id="3" name="Shape 61"/>
          <p:cNvSpPr txBox="1"/>
          <p:nvPr/>
        </p:nvSpPr>
        <p:spPr>
          <a:xfrm>
            <a:off x="7391400" y="934085"/>
            <a:ext cx="1572895" cy="2800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" panose="00000500000000000000"/>
              <a:buNone/>
              <a:defRPr sz="4800" b="0" i="0" u="none" strike="noStrike" cap="none">
                <a:solidFill>
                  <a:srgbClr val="FFFFFF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pPr marL="0" lvl="0" indent="0" algn="di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900">
                <a:solidFill>
                  <a:schemeClr val="bg1">
                    <a:lumMod val="50000"/>
                  </a:schemeClr>
                </a:solidFill>
                <a:latin typeface="Oswald" panose="00000500000000000000" charset="0"/>
                <a:cs typeface="Oswald" panose="00000500000000000000" charset="0"/>
              </a:rPr>
              <a:t>THINK DRIVES THE WORLD</a:t>
            </a:r>
            <a:endParaRPr lang="en-US" altLang="en-GB" sz="900">
              <a:solidFill>
                <a:schemeClr val="bg1">
                  <a:lumMod val="50000"/>
                </a:schemeClr>
              </a:solidFill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61" name="Shape 61"/>
          <p:cNvSpPr txBox="1"/>
          <p:nvPr>
            <p:ph type="ctrTitle"/>
          </p:nvPr>
        </p:nvSpPr>
        <p:spPr>
          <a:xfrm>
            <a:off x="1634490" y="-9525"/>
            <a:ext cx="5862955" cy="752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latin typeface="Oswald" panose="00000500000000000000" charset="0"/>
                <a:cs typeface="Oswald" panose="00000500000000000000" charset="0"/>
              </a:rPr>
              <a:t>OVERSEAS MARKET PLAN</a:t>
            </a:r>
            <a:endParaRPr lang="en-US" altLang="en-GB" sz="3200">
              <a:latin typeface="Oswald" panose="00000500000000000000" charset="0"/>
              <a:cs typeface="Oswald" panose="00000500000000000000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402705" y="2642870"/>
            <a:ext cx="3556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★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" name="Shape 82"/>
          <p:cNvSpPr txBox="1"/>
          <p:nvPr/>
        </p:nvSpPr>
        <p:spPr>
          <a:xfrm>
            <a:off x="143510" y="4488180"/>
            <a:ext cx="3172460" cy="65532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▪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Libre Baskerville" panose="02000000000000000000"/>
              <a:buChar char="▫"/>
              <a:defRPr sz="2400" b="0" i="0" u="none" strike="noStrike" cap="none">
                <a:solidFill>
                  <a:srgbClr val="FFFFFF"/>
                </a:solidFill>
                <a:latin typeface="Libre Baskerville" panose="02000000000000000000"/>
                <a:ea typeface="Libre Baskerville" panose="02000000000000000000"/>
                <a:cs typeface="Libre Baskerville" panose="02000000000000000000"/>
                <a:sym typeface="Libre Baskerville" panose="02000000000000000000"/>
              </a:defRPr>
            </a:lvl9pPr>
          </a:lstStyle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en-GB" sz="1200">
                <a:latin typeface="+mn-lt"/>
                <a:cs typeface="+mn-lt"/>
              </a:rPr>
              <a:t>T</a:t>
            </a:r>
            <a:r>
              <a:rPr lang="en-GB" sz="1200">
                <a:latin typeface="+mn-lt"/>
                <a:cs typeface="+mn-lt"/>
              </a:rPr>
              <a:t>o provide better service to our customers </a:t>
            </a:r>
            <a:r>
              <a:rPr lang="en-US" altLang="en-GB" sz="1200">
                <a:latin typeface="+mn-lt"/>
                <a:cs typeface="+mn-lt"/>
              </a:rPr>
              <a:t>w</a:t>
            </a:r>
            <a:r>
              <a:rPr lang="en-GB" sz="1200">
                <a:latin typeface="+mn-lt"/>
                <a:cs typeface="+mn-lt"/>
                <a:sym typeface="+mn-ea"/>
              </a:rPr>
              <a:t>e will establish office in global </a:t>
            </a:r>
            <a:r>
              <a:rPr lang="en-GB" sz="1200">
                <a:latin typeface="+mn-lt"/>
                <a:cs typeface="+mn-lt"/>
              </a:rPr>
              <a:t>.</a:t>
            </a:r>
            <a:endParaRPr lang="en-GB" sz="1200">
              <a:latin typeface="+mn-lt"/>
              <a:cs typeface="+mn-lt"/>
            </a:endParaRPr>
          </a:p>
        </p:txBody>
      </p:sp>
    </p:spTree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Neriss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8808</Words>
  <Application>WPS 演示</Application>
  <PresentationFormat/>
  <Paragraphs>633</Paragraphs>
  <Slides>54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54</vt:i4>
      </vt:variant>
    </vt:vector>
  </HeadingPairs>
  <TitlesOfParts>
    <vt:vector size="64" baseType="lpstr">
      <vt:lpstr>Arial</vt:lpstr>
      <vt:lpstr>宋体</vt:lpstr>
      <vt:lpstr>Wingdings</vt:lpstr>
      <vt:lpstr>Arial</vt:lpstr>
      <vt:lpstr>Montserrat</vt:lpstr>
      <vt:lpstr>Libre Baskerville</vt:lpstr>
      <vt:lpstr>Oswald</vt:lpstr>
      <vt:lpstr>微软雅黑</vt:lpstr>
      <vt:lpstr>Arial Unicode MS</vt:lpstr>
      <vt:lpstr>Nerissa template</vt:lpstr>
      <vt:lpstr>THINKVERT TECHNOLOGY LIMITED</vt:lpstr>
      <vt:lpstr>ABOUT US</vt:lpstr>
      <vt:lpstr>PowerPoint 演示文稿</vt:lpstr>
      <vt:lpstr>PowerPoint 演示文稿</vt:lpstr>
      <vt:lpstr>WHY CHOOSE US</vt:lpstr>
      <vt:lpstr>WHY CHOOSE US</vt:lpstr>
      <vt:lpstr>WHY CHOOSE US</vt:lpstr>
      <vt:lpstr>WHY CHOOSE US</vt:lpstr>
      <vt:lpstr>OVERSEAS MARKET PLAN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Thinkvert Technology Limited</dc:title>
  <dc:creator/>
  <cp:lastModifiedBy>Simon Fan（范豪）</cp:lastModifiedBy>
  <cp:revision>127</cp:revision>
  <dcterms:created xsi:type="dcterms:W3CDTF">2018-07-26T09:12:00Z</dcterms:created>
  <dcterms:modified xsi:type="dcterms:W3CDTF">2018-12-05T15:25:54Z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